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2" r:id="rId1"/>
  </p:sldMasterIdLst>
  <p:sldIdLst>
    <p:sldId id="256" r:id="rId2"/>
    <p:sldId id="271" r:id="rId3"/>
    <p:sldId id="258" r:id="rId4"/>
    <p:sldId id="260" r:id="rId5"/>
    <p:sldId id="261" r:id="rId6"/>
    <p:sldId id="275" r:id="rId7"/>
    <p:sldId id="264" r:id="rId8"/>
    <p:sldId id="265" r:id="rId9"/>
    <p:sldId id="266" r:id="rId10"/>
    <p:sldId id="270" r:id="rId11"/>
    <p:sldId id="273" r:id="rId12"/>
    <p:sldId id="267" r:id="rId13"/>
    <p:sldId id="277" r:id="rId14"/>
    <p:sldId id="268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FF00"/>
    <a:srgbClr val="A7FF00"/>
    <a:srgbClr val="87FF00"/>
    <a:srgbClr val="FFD000"/>
    <a:srgbClr val="E4FF00"/>
    <a:srgbClr val="52FF00"/>
    <a:srgbClr val="93FF00"/>
    <a:srgbClr val="F1FF00"/>
    <a:srgbClr val="D4FF00"/>
    <a:srgbClr val="FD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56"/>
    <p:restoredTop sz="94715"/>
  </p:normalViewPr>
  <p:slideViewPr>
    <p:cSldViewPr snapToGrid="0" snapToObjects="1">
      <p:cViewPr>
        <p:scale>
          <a:sx n="120" d="100"/>
          <a:sy n="120" d="100"/>
        </p:scale>
        <p:origin x="-496" y="-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Narae/Documents/face_recognition-master/mystuff/csv%20files/prec_rec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Narae/Documents/face_recognition-master/mystuff/csv%20files/prec_rec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Multilayer Perceptron (Neural Network)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Sheet1!$G$2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Sheet1!$F$3:$F$9</c:f>
              <c:strCache>
                <c:ptCount val="7"/>
                <c:pt idx="0">
                  <c:v>0 to 3</c:v>
                </c:pt>
                <c:pt idx="1">
                  <c:v>4 to 12</c:v>
                </c:pt>
                <c:pt idx="2">
                  <c:v>13+</c:v>
                </c:pt>
                <c:pt idx="3">
                  <c:v>Asian</c:v>
                </c:pt>
                <c:pt idx="4">
                  <c:v>Black</c:v>
                </c:pt>
                <c:pt idx="5">
                  <c:v>Latino</c:v>
                </c:pt>
                <c:pt idx="6">
                  <c:v>Overall</c:v>
                </c:pt>
              </c:strCache>
            </c:strRef>
          </c:cat>
          <c:val>
            <c:numRef>
              <c:f>Sheet1!$G$3:$G$9</c:f>
              <c:numCache>
                <c:formatCode>General</c:formatCode>
                <c:ptCount val="7"/>
                <c:pt idx="0">
                  <c:v>0.941</c:v>
                </c:pt>
                <c:pt idx="1">
                  <c:v>0.964</c:v>
                </c:pt>
                <c:pt idx="2">
                  <c:v>0.948</c:v>
                </c:pt>
                <c:pt idx="3">
                  <c:v>0.944</c:v>
                </c:pt>
                <c:pt idx="4">
                  <c:v>0.926</c:v>
                </c:pt>
                <c:pt idx="5">
                  <c:v>0.98</c:v>
                </c:pt>
                <c:pt idx="6">
                  <c:v>0.96</c:v>
                </c:pt>
              </c:numCache>
            </c:numRef>
          </c:val>
        </c:ser>
        <c:ser>
          <c:idx val="1"/>
          <c:order val="1"/>
          <c:tx>
            <c:strRef>
              <c:f>Sheet1!$H$2</c:f>
              <c:strCache>
                <c:ptCount val="1"/>
                <c:pt idx="0">
                  <c:v>Precision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Sheet1!$F$3:$F$9</c:f>
              <c:strCache>
                <c:ptCount val="7"/>
                <c:pt idx="0">
                  <c:v>0 to 3</c:v>
                </c:pt>
                <c:pt idx="1">
                  <c:v>4 to 12</c:v>
                </c:pt>
                <c:pt idx="2">
                  <c:v>13+</c:v>
                </c:pt>
                <c:pt idx="3">
                  <c:v>Asian</c:v>
                </c:pt>
                <c:pt idx="4">
                  <c:v>Black</c:v>
                </c:pt>
                <c:pt idx="5">
                  <c:v>Latino</c:v>
                </c:pt>
                <c:pt idx="6">
                  <c:v>Overall</c:v>
                </c:pt>
              </c:strCache>
            </c:strRef>
          </c:cat>
          <c:val>
            <c:numRef>
              <c:f>Sheet1!$H$3:$H$9</c:f>
              <c:numCache>
                <c:formatCode>General</c:formatCode>
                <c:ptCount val="7"/>
                <c:pt idx="0">
                  <c:v>0.792</c:v>
                </c:pt>
                <c:pt idx="1">
                  <c:v>0.746</c:v>
                </c:pt>
                <c:pt idx="2">
                  <c:v>0.707</c:v>
                </c:pt>
                <c:pt idx="3">
                  <c:v>0.741</c:v>
                </c:pt>
                <c:pt idx="4">
                  <c:v>0.917</c:v>
                </c:pt>
                <c:pt idx="5">
                  <c:v>0.978</c:v>
                </c:pt>
                <c:pt idx="6">
                  <c:v>0.803</c:v>
                </c:pt>
              </c:numCache>
            </c:numRef>
          </c:val>
        </c:ser>
        <c:ser>
          <c:idx val="2"/>
          <c:order val="2"/>
          <c:tx>
            <c:strRef>
              <c:f>Sheet1!$I$2</c:f>
              <c:strCache>
                <c:ptCount val="1"/>
                <c:pt idx="0">
                  <c:v>Recall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Sheet1!$F$3:$F$9</c:f>
              <c:strCache>
                <c:ptCount val="7"/>
                <c:pt idx="0">
                  <c:v>0 to 3</c:v>
                </c:pt>
                <c:pt idx="1">
                  <c:v>4 to 12</c:v>
                </c:pt>
                <c:pt idx="2">
                  <c:v>13+</c:v>
                </c:pt>
                <c:pt idx="3">
                  <c:v>Asian</c:v>
                </c:pt>
                <c:pt idx="4">
                  <c:v>Black</c:v>
                </c:pt>
                <c:pt idx="5">
                  <c:v>Latino</c:v>
                </c:pt>
                <c:pt idx="6">
                  <c:v>Overall</c:v>
                </c:pt>
              </c:strCache>
            </c:strRef>
          </c:cat>
          <c:val>
            <c:numRef>
              <c:f>Sheet1!$I$3:$I$9</c:f>
              <c:numCache>
                <c:formatCode>General</c:formatCode>
                <c:ptCount val="7"/>
                <c:pt idx="0">
                  <c:v>0.857</c:v>
                </c:pt>
                <c:pt idx="1">
                  <c:v>0.815</c:v>
                </c:pt>
                <c:pt idx="2">
                  <c:v>0.725</c:v>
                </c:pt>
                <c:pt idx="3">
                  <c:v>0.741</c:v>
                </c:pt>
                <c:pt idx="4">
                  <c:v>0.93</c:v>
                </c:pt>
                <c:pt idx="5">
                  <c:v>0.978</c:v>
                </c:pt>
                <c:pt idx="6">
                  <c:v>0.797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29346240"/>
        <c:axId val="-2129477888"/>
      </c:barChart>
      <c:catAx>
        <c:axId val="-2129346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9477888"/>
        <c:crosses val="autoZero"/>
        <c:auto val="1"/>
        <c:lblAlgn val="ctr"/>
        <c:lblOffset val="100"/>
        <c:noMultiLvlLbl val="0"/>
      </c:catAx>
      <c:valAx>
        <c:axId val="-2129477888"/>
        <c:scaling>
          <c:orientation val="minMax"/>
          <c:max val="1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9346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Support Vector Machine (SVM)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Accuracy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Sheet1!$A$3:$A$9</c:f>
              <c:strCache>
                <c:ptCount val="7"/>
                <c:pt idx="0">
                  <c:v>0 to 3</c:v>
                </c:pt>
                <c:pt idx="1">
                  <c:v>4 to 12</c:v>
                </c:pt>
                <c:pt idx="2">
                  <c:v>13+</c:v>
                </c:pt>
                <c:pt idx="3">
                  <c:v>Asian</c:v>
                </c:pt>
                <c:pt idx="4">
                  <c:v>Black</c:v>
                </c:pt>
                <c:pt idx="5">
                  <c:v>Latino</c:v>
                </c:pt>
                <c:pt idx="6">
                  <c:v>Overall</c:v>
                </c:pt>
              </c:strCache>
            </c:strRef>
          </c:cat>
          <c:val>
            <c:numRef>
              <c:f>Sheet1!$B$3:$B$9</c:f>
              <c:numCache>
                <c:formatCode>General</c:formatCode>
                <c:ptCount val="7"/>
                <c:pt idx="0">
                  <c:v>0.948</c:v>
                </c:pt>
                <c:pt idx="1">
                  <c:v>0.963</c:v>
                </c:pt>
                <c:pt idx="2">
                  <c:v>0.938</c:v>
                </c:pt>
                <c:pt idx="3">
                  <c:v>0.948</c:v>
                </c:pt>
                <c:pt idx="4">
                  <c:v>0.913</c:v>
                </c:pt>
                <c:pt idx="5">
                  <c:v>0.98</c:v>
                </c:pt>
                <c:pt idx="6">
                  <c:v>0.959</c:v>
                </c:pt>
              </c:numCache>
            </c:numRef>
          </c:val>
        </c:ser>
        <c:ser>
          <c:idx val="1"/>
          <c:order val="1"/>
          <c:tx>
            <c:strRef>
              <c:f>Sheet1!$C$2</c:f>
              <c:strCache>
                <c:ptCount val="1"/>
                <c:pt idx="0">
                  <c:v>Precision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Sheet1!$A$3:$A$9</c:f>
              <c:strCache>
                <c:ptCount val="7"/>
                <c:pt idx="0">
                  <c:v>0 to 3</c:v>
                </c:pt>
                <c:pt idx="1">
                  <c:v>4 to 12</c:v>
                </c:pt>
                <c:pt idx="2">
                  <c:v>13+</c:v>
                </c:pt>
                <c:pt idx="3">
                  <c:v>Asian</c:v>
                </c:pt>
                <c:pt idx="4">
                  <c:v>Black</c:v>
                </c:pt>
                <c:pt idx="5">
                  <c:v>Latino</c:v>
                </c:pt>
                <c:pt idx="6">
                  <c:v>Overall</c:v>
                </c:pt>
              </c:strCache>
            </c:strRef>
          </c:cat>
          <c:val>
            <c:numRef>
              <c:f>Sheet1!$C$3:$C$9</c:f>
              <c:numCache>
                <c:formatCode>General</c:formatCode>
                <c:ptCount val="7"/>
                <c:pt idx="0">
                  <c:v>0.851</c:v>
                </c:pt>
                <c:pt idx="1">
                  <c:v>0.78</c:v>
                </c:pt>
                <c:pt idx="2">
                  <c:v>0.73</c:v>
                </c:pt>
                <c:pt idx="3">
                  <c:v>0.818</c:v>
                </c:pt>
                <c:pt idx="4">
                  <c:v>0.914</c:v>
                </c:pt>
                <c:pt idx="5">
                  <c:v>1.0</c:v>
                </c:pt>
                <c:pt idx="6">
                  <c:v>0.857</c:v>
                </c:pt>
              </c:numCache>
            </c:numRef>
          </c:val>
        </c:ser>
        <c:ser>
          <c:idx val="2"/>
          <c:order val="2"/>
          <c:tx>
            <c:strRef>
              <c:f>Sheet1!$D$2</c:f>
              <c:strCache>
                <c:ptCount val="1"/>
                <c:pt idx="0">
                  <c:v>Recall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Sheet1!$A$3:$A$9</c:f>
              <c:strCache>
                <c:ptCount val="7"/>
                <c:pt idx="0">
                  <c:v>0 to 3</c:v>
                </c:pt>
                <c:pt idx="1">
                  <c:v>4 to 12</c:v>
                </c:pt>
                <c:pt idx="2">
                  <c:v>13+</c:v>
                </c:pt>
                <c:pt idx="3">
                  <c:v>Asian</c:v>
                </c:pt>
                <c:pt idx="4">
                  <c:v>Black</c:v>
                </c:pt>
                <c:pt idx="5">
                  <c:v>Latino</c:v>
                </c:pt>
                <c:pt idx="6">
                  <c:v>Overall</c:v>
                </c:pt>
              </c:strCache>
            </c:strRef>
          </c:cat>
          <c:val>
            <c:numRef>
              <c:f>Sheet1!$D$3:$D$9</c:f>
              <c:numCache>
                <c:formatCode>General</c:formatCode>
                <c:ptCount val="7"/>
                <c:pt idx="0">
                  <c:v>0.816</c:v>
                </c:pt>
                <c:pt idx="1">
                  <c:v>0.722</c:v>
                </c:pt>
                <c:pt idx="2">
                  <c:v>0.675</c:v>
                </c:pt>
                <c:pt idx="3">
                  <c:v>0.667</c:v>
                </c:pt>
                <c:pt idx="4">
                  <c:v>0.901</c:v>
                </c:pt>
                <c:pt idx="5">
                  <c:v>0.956</c:v>
                </c:pt>
                <c:pt idx="6">
                  <c:v>0.713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127756128"/>
        <c:axId val="-2127752736"/>
      </c:barChart>
      <c:catAx>
        <c:axId val="-2127756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7752736"/>
        <c:crosses val="autoZero"/>
        <c:auto val="1"/>
        <c:lblAlgn val="ctr"/>
        <c:lblOffset val="100"/>
        <c:noMultiLvlLbl val="0"/>
      </c:catAx>
      <c:valAx>
        <c:axId val="-2127752736"/>
        <c:scaling>
          <c:orientation val="minMax"/>
          <c:max val="1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77561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png>
</file>

<file path=ppt/media/image11.tiff>
</file>

<file path=ppt/media/image2.tiff>
</file>

<file path=ppt/media/image3.tiff>
</file>

<file path=ppt/media/image4.tiff>
</file>

<file path=ppt/media/image5.png>
</file>

<file path=ppt/media/image6.jp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0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457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3712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16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209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4686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702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25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585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534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06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6A2C7-B0E7-4B42-A06E-5ADA316A364B}" type="datetimeFigureOut">
              <a:rPr lang="en-US" smtClean="0"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FF4F2-4715-4249-86D0-F7049349D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242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slideLayout" Target="../slideLayouts/slideLayout6.xml"/><Relationship Id="rId3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lear.inrialpes.fr/" TargetMode="External"/><Relationship Id="rId4" Type="http://schemas.openxmlformats.org/officeDocument/2006/relationships/hyperlink" Target="http://www.csc.kth.se/" TargetMode="External"/><Relationship Id="rId5" Type="http://schemas.openxmlformats.org/officeDocument/2006/relationships/hyperlink" Target="http://www.cv-foundation.org/" TargetMode="External"/><Relationship Id="rId6" Type="http://schemas.openxmlformats.org/officeDocument/2006/relationships/hyperlink" Target="https://research.nhgri.nih.gov/" TargetMode="External"/><Relationship Id="rId7" Type="http://schemas.openxmlformats.org/officeDocument/2006/relationships/hyperlink" Target="https://www.nist.gov/itl/iad/image-group/color-feret-database" TargetMode="External"/><Relationship Id="rId8" Type="http://schemas.openxmlformats.org/officeDocument/2006/relationships/hyperlink" Target="http://vis-www.cs.umass.edu/lfw/" TargetMode="External"/><Relationship Id="rId9" Type="http://schemas.openxmlformats.org/officeDocument/2006/relationships/hyperlink" Target="http://vis-www.cs.umass.edu/fddb/" TargetMode="External"/><Relationship Id="rId10" Type="http://schemas.openxmlformats.org/officeDocument/2006/relationships/hyperlink" Target="https://data.vision.ee.ethz.ch/cvl/rrothe/imdb-wiki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edium.com/@ageitgey/machine-learning-is-fun-part-4-modern-face-recognition-with-deep-learning-c3cffc121d78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pn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tags" Target="../tags/tag8.xml"/><Relationship Id="rId2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Disease Prediction Using Machine Learning and Face Recognition Methods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Narae Lee, Georgetown University</a:t>
            </a:r>
          </a:p>
          <a:p>
            <a:r>
              <a:rPr lang="en-US" dirty="0" smtClean="0"/>
              <a:t>Summer Intern at Greenwood Genetic Center</a:t>
            </a:r>
          </a:p>
          <a:p>
            <a:r>
              <a:rPr lang="en-US" dirty="0" smtClean="0"/>
              <a:t>Mentor: Dr. Chin-Fu Chen, Greenwood Genetic Center</a:t>
            </a:r>
          </a:p>
          <a:p>
            <a:r>
              <a:rPr lang="en-US" dirty="0" smtClean="0"/>
              <a:t>Summer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305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45"/>
    </mc:Choice>
    <mc:Fallback xmlns="">
      <p:transition spd="slow" advTm="17245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6266790"/>
              </p:ext>
            </p:extLst>
          </p:nvPr>
        </p:nvGraphicFramePr>
        <p:xfrm>
          <a:off x="4404359" y="2267223"/>
          <a:ext cx="3383280" cy="1483360"/>
        </p:xfrm>
        <a:graphic>
          <a:graphicData uri="http://schemas.openxmlformats.org/drawingml/2006/table">
            <a:tbl>
              <a:tblPr firstRow="1" firstCol="1">
                <a:tableStyleId>{F5AB1C69-6EDB-4FF4-983F-18BD219EF322}</a:tableStyleId>
              </a:tblPr>
              <a:tblGrid>
                <a:gridCol w="914400"/>
                <a:gridCol w="822960"/>
                <a:gridCol w="822960"/>
                <a:gridCol w="82296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Asian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Black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Latino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 to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0.948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FF00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0.913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B00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0.980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2FF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4 to 12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13+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18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1243475"/>
              </p:ext>
            </p:extLst>
          </p:nvPr>
        </p:nvGraphicFramePr>
        <p:xfrm>
          <a:off x="838199" y="2267223"/>
          <a:ext cx="3383280" cy="1483360"/>
        </p:xfrm>
        <a:graphic>
          <a:graphicData uri="http://schemas.openxmlformats.org/drawingml/2006/table">
            <a:tbl>
              <a:tblPr firstRow="1" firstCol="1">
                <a:tableStyleId>{F5AB1C69-6EDB-4FF4-983F-18BD219EF322}</a:tableStyleId>
              </a:tblPr>
              <a:tblGrid>
                <a:gridCol w="914400"/>
                <a:gridCol w="822960"/>
                <a:gridCol w="822960"/>
                <a:gridCol w="82296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Asian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Black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Latino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 to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0.948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4 to 12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0.963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13 +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0.938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31" name="Title 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Disease Prediction (Results)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half" idx="4294967295"/>
          </p:nvPr>
        </p:nvSpPr>
        <p:spPr>
          <a:xfrm>
            <a:off x="838199" y="1690688"/>
            <a:ext cx="5181600" cy="57626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Support Vector Machine (SVM)</a:t>
            </a:r>
            <a:endParaRPr lang="en-US" dirty="0"/>
          </a:p>
        </p:txBody>
      </p:sp>
      <p:sp>
        <p:nvSpPr>
          <p:cNvPr id="29" name="Content Placeholder 28"/>
          <p:cNvSpPr>
            <a:spLocks noGrp="1"/>
          </p:cNvSpPr>
          <p:nvPr>
            <p:ph sz="half" idx="4294967295"/>
          </p:nvPr>
        </p:nvSpPr>
        <p:spPr>
          <a:xfrm>
            <a:off x="838199" y="4038987"/>
            <a:ext cx="5966637" cy="576262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Multilayer Perceptron (neural network)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graphicFrame>
        <p:nvGraphicFramePr>
          <p:cNvPr id="20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4419628"/>
              </p:ext>
            </p:extLst>
          </p:nvPr>
        </p:nvGraphicFramePr>
        <p:xfrm>
          <a:off x="7970519" y="2267223"/>
          <a:ext cx="3383280" cy="1483360"/>
        </p:xfrm>
        <a:graphic>
          <a:graphicData uri="http://schemas.openxmlformats.org/drawingml/2006/table">
            <a:tbl>
              <a:tblPr firstRow="1" firstCol="1">
                <a:tableStyleId>{F5AB1C69-6EDB-4FF4-983F-18BD219EF322}</a:tableStyleId>
              </a:tblPr>
              <a:tblGrid>
                <a:gridCol w="914400"/>
                <a:gridCol w="822960"/>
                <a:gridCol w="822960"/>
                <a:gridCol w="82296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Asian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Black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Latino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 to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0.959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FF00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4 to 12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13+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22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6089110"/>
              </p:ext>
            </p:extLst>
          </p:nvPr>
        </p:nvGraphicFramePr>
        <p:xfrm>
          <a:off x="848833" y="4615249"/>
          <a:ext cx="3383280" cy="1483360"/>
        </p:xfrm>
        <a:graphic>
          <a:graphicData uri="http://schemas.openxmlformats.org/drawingml/2006/table">
            <a:tbl>
              <a:tblPr firstRow="1" firstCol="1">
                <a:tableStyleId>{F5AB1C69-6EDB-4FF4-983F-18BD219EF322}</a:tableStyleId>
              </a:tblPr>
              <a:tblGrid>
                <a:gridCol w="914400"/>
                <a:gridCol w="822960"/>
                <a:gridCol w="822960"/>
                <a:gridCol w="82296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Asian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Black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Latino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 to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0.941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4 to 12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0.964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13 +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0.948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4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23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3604849"/>
              </p:ext>
            </p:extLst>
          </p:nvPr>
        </p:nvGraphicFramePr>
        <p:xfrm>
          <a:off x="4414993" y="4615249"/>
          <a:ext cx="3383280" cy="1483360"/>
        </p:xfrm>
        <a:graphic>
          <a:graphicData uri="http://schemas.openxmlformats.org/drawingml/2006/table">
            <a:tbl>
              <a:tblPr firstRow="1" firstCol="1">
                <a:tableStyleId>{F5AB1C69-6EDB-4FF4-983F-18BD219EF322}</a:tableStyleId>
              </a:tblPr>
              <a:tblGrid>
                <a:gridCol w="914400"/>
                <a:gridCol w="822960"/>
                <a:gridCol w="822960"/>
                <a:gridCol w="82296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Asian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Black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Latino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 to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0.944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FF00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0.926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000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0.980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2FF0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4 to 12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13+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24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58530449"/>
              </p:ext>
            </p:extLst>
          </p:nvPr>
        </p:nvGraphicFramePr>
        <p:xfrm>
          <a:off x="7981153" y="4615249"/>
          <a:ext cx="3383280" cy="1483360"/>
        </p:xfrm>
        <a:graphic>
          <a:graphicData uri="http://schemas.openxmlformats.org/drawingml/2006/table">
            <a:tbl>
              <a:tblPr firstRow="1" firstCol="1">
                <a:tableStyleId>{F5AB1C69-6EDB-4FF4-983F-18BD219EF322}</a:tableStyleId>
              </a:tblPr>
              <a:tblGrid>
                <a:gridCol w="914400"/>
                <a:gridCol w="822960"/>
                <a:gridCol w="822960"/>
                <a:gridCol w="822960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Asian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Black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Latino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0 to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0.960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3FF00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4 to 12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tx1"/>
                          </a:solidFill>
                        </a:rPr>
                        <a:t>13+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gridSpan="3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32" name="Content Placeholder 28"/>
          <p:cNvSpPr txBox="1">
            <a:spLocks/>
          </p:cNvSpPr>
          <p:nvPr/>
        </p:nvSpPr>
        <p:spPr>
          <a:xfrm>
            <a:off x="2586369" y="6099155"/>
            <a:ext cx="7040528" cy="5762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 smtClean="0"/>
              <a:t>*All tests using 10-fold cross validation to prevent overfitting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7092039" y="1684513"/>
            <a:ext cx="4272394" cy="277000"/>
            <a:chOff x="7981153" y="1687127"/>
            <a:chExt cx="4272394" cy="277000"/>
          </a:xfrm>
        </p:grpSpPr>
        <p:pic>
          <p:nvPicPr>
            <p:cNvPr id="35" name="Picture 34"/>
            <p:cNvPicPr>
              <a:picLocks noChangeAspect="1"/>
            </p:cNvPicPr>
            <p:nvPr/>
          </p:nvPicPr>
          <p:blipFill rotWithShape="1">
            <a:blip r:embed="rId3"/>
            <a:srcRect l="89611" t="5117" r="4101" b="4102"/>
            <a:stretch/>
          </p:blipFill>
          <p:spPr>
            <a:xfrm rot="16200000">
              <a:off x="9892166" y="741172"/>
              <a:ext cx="252251" cy="2193659"/>
            </a:xfrm>
            <a:prstGeom prst="rect">
              <a:avLst/>
            </a:prstGeom>
          </p:spPr>
        </p:pic>
        <p:sp>
          <p:nvSpPr>
            <p:cNvPr id="39" name="TextBox 38"/>
            <p:cNvSpPr txBox="1"/>
            <p:nvPr/>
          </p:nvSpPr>
          <p:spPr>
            <a:xfrm>
              <a:off x="7981153" y="1687128"/>
              <a:ext cx="10183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/>
                <a:t>Less accurate</a:t>
              </a:r>
              <a:endParaRPr lang="en-US" sz="120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1115121" y="1687127"/>
              <a:ext cx="113842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smtClean="0"/>
                <a:t>More </a:t>
              </a:r>
              <a:r>
                <a:rPr lang="en-US" sz="1200" dirty="0" smtClean="0"/>
                <a:t>accurate</a:t>
              </a:r>
              <a:endParaRPr lang="en-US" sz="1200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015639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674"/>
    </mc:Choice>
    <mc:Fallback xmlns="">
      <p:transition spd="slow" advTm="149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/>
      <p:bldP spid="29" grpId="0" build="p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Disease Prediction</a:t>
            </a:r>
            <a:br>
              <a:rPr lang="en-US" dirty="0" smtClean="0"/>
            </a:br>
            <a:r>
              <a:rPr lang="en-US" dirty="0" smtClean="0"/>
              <a:t>(Results)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5313218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Age bins: </a:t>
            </a:r>
          </a:p>
          <a:p>
            <a:pPr lvl="1"/>
            <a:r>
              <a:rPr lang="en-US" dirty="0" smtClean="0"/>
              <a:t>All similar</a:t>
            </a:r>
          </a:p>
          <a:p>
            <a:pPr lvl="1"/>
            <a:r>
              <a:rPr lang="en-US" dirty="0" smtClean="0"/>
              <a:t>0 to 3 has highest precision/recall</a:t>
            </a:r>
          </a:p>
          <a:p>
            <a:r>
              <a:rPr lang="en-US" dirty="0" smtClean="0"/>
              <a:t>Race bins</a:t>
            </a:r>
          </a:p>
          <a:p>
            <a:pPr lvl="1"/>
            <a:r>
              <a:rPr lang="en-US" dirty="0" smtClean="0"/>
              <a:t>Asian race</a:t>
            </a:r>
          </a:p>
          <a:p>
            <a:pPr lvl="2"/>
            <a:r>
              <a:rPr lang="en-US" dirty="0" smtClean="0"/>
              <a:t>Lowest precision/recall</a:t>
            </a:r>
          </a:p>
          <a:p>
            <a:pPr lvl="2"/>
            <a:r>
              <a:rPr lang="en-US" dirty="0" smtClean="0"/>
              <a:t>Due to too little training data</a:t>
            </a:r>
          </a:p>
          <a:p>
            <a:pPr lvl="1"/>
            <a:r>
              <a:rPr lang="en-US" dirty="0" smtClean="0"/>
              <a:t>Black race</a:t>
            </a:r>
          </a:p>
          <a:p>
            <a:pPr lvl="2"/>
            <a:r>
              <a:rPr lang="en-US" dirty="0" smtClean="0"/>
              <a:t>Lowest accuracy (still over 90%)</a:t>
            </a:r>
          </a:p>
          <a:p>
            <a:pPr lvl="2"/>
            <a:r>
              <a:rPr lang="en-US" dirty="0" smtClean="0"/>
              <a:t>High precision/recall</a:t>
            </a:r>
          </a:p>
          <a:p>
            <a:pPr lvl="1"/>
            <a:r>
              <a:rPr lang="en-US" dirty="0" smtClean="0"/>
              <a:t>Latino race</a:t>
            </a:r>
          </a:p>
          <a:p>
            <a:pPr lvl="2"/>
            <a:r>
              <a:rPr lang="en-US" dirty="0" smtClean="0"/>
              <a:t>Highest accuracy, precision, recall</a:t>
            </a:r>
          </a:p>
          <a:p>
            <a:pPr lvl="1"/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4829921"/>
              </p:ext>
            </p:extLst>
          </p:nvPr>
        </p:nvGraphicFramePr>
        <p:xfrm>
          <a:off x="6751675" y="3434778"/>
          <a:ext cx="5148274" cy="3165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1505907"/>
              </p:ext>
            </p:extLst>
          </p:nvPr>
        </p:nvGraphicFramePr>
        <p:xfrm>
          <a:off x="6751675" y="365125"/>
          <a:ext cx="5148275" cy="31655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82356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737"/>
    </mc:Choice>
    <mc:Fallback xmlns="">
      <p:transition spd="slow" advTm="170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7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7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7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7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7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7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Graphic spid="6" grpId="0">
        <p:bldAsOne/>
      </p:bldGraphic>
      <p:bldGraphic spid="7" grpId="0" uiExpand="1">
        <p:bldSub>
          <a:bldChart bld="category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and 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Viable tool, once further developed</a:t>
            </a:r>
          </a:p>
          <a:p>
            <a:r>
              <a:rPr lang="en-US" dirty="0" smtClean="0"/>
              <a:t>Collect more data to refine (including other races)</a:t>
            </a:r>
          </a:p>
          <a:p>
            <a:r>
              <a:rPr lang="en-US" dirty="0" smtClean="0"/>
              <a:t>Expand for more facially recognizable diseases, including Down Syndrome, </a:t>
            </a:r>
            <a:r>
              <a:rPr lang="en-US" dirty="0" err="1" smtClean="0"/>
              <a:t>Klinefelter</a:t>
            </a:r>
            <a:r>
              <a:rPr lang="en-US" dirty="0" smtClean="0"/>
              <a:t> Syndrome, </a:t>
            </a:r>
            <a:r>
              <a:rPr lang="en-US" dirty="0" err="1" smtClean="0"/>
              <a:t>Angelman</a:t>
            </a:r>
            <a:r>
              <a:rPr lang="en-US" dirty="0" smtClean="0"/>
              <a:t> Syndrome, etc.</a:t>
            </a:r>
          </a:p>
          <a:p>
            <a:r>
              <a:rPr lang="en-US" dirty="0" smtClean="0"/>
              <a:t>Meant as a supplement to doctors for diagnosis, not a replacement</a:t>
            </a:r>
          </a:p>
          <a:p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9622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523"/>
    </mc:Choice>
    <mc:Fallback xmlns="">
      <p:transition spd="slow" advTm="1145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4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Dr. Chin-Fu Chen, mentor</a:t>
            </a:r>
          </a:p>
          <a:p>
            <a:r>
              <a:rPr lang="en-US" dirty="0" smtClean="0"/>
              <a:t>Dr. </a:t>
            </a:r>
            <a:r>
              <a:rPr lang="en-US" dirty="0" err="1" smtClean="0"/>
              <a:t>Gilliean</a:t>
            </a:r>
            <a:r>
              <a:rPr lang="en-US" dirty="0" smtClean="0"/>
              <a:t> Lee</a:t>
            </a:r>
          </a:p>
          <a:p>
            <a:r>
              <a:rPr lang="en-US" dirty="0" smtClean="0"/>
              <a:t>Greenwood Genetics Center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79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67"/>
    </mc:Choice>
    <mc:Fallback xmlns="">
      <p:transition spd="slow" advTm="27567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 smtClean="0"/>
              <a:t>Geitgey</a:t>
            </a:r>
            <a:r>
              <a:rPr lang="en-US" dirty="0" smtClean="0"/>
              <a:t>, A. (2016, July 24</a:t>
            </a:r>
            <a:r>
              <a:rPr lang="en-US" dirty="0"/>
              <a:t>). </a:t>
            </a:r>
            <a:r>
              <a:rPr lang="en-US" dirty="0" smtClean="0"/>
              <a:t>Modern </a:t>
            </a:r>
            <a:r>
              <a:rPr lang="en-US" dirty="0"/>
              <a:t>Face Recognition with Deep </a:t>
            </a:r>
            <a:r>
              <a:rPr lang="en-US" dirty="0" smtClean="0"/>
              <a:t>Learning. In </a:t>
            </a:r>
            <a:r>
              <a:rPr lang="en-US" i="1" dirty="0"/>
              <a:t>Machine Learning is Fun! </a:t>
            </a:r>
            <a:r>
              <a:rPr lang="en-US" dirty="0"/>
              <a:t>(</a:t>
            </a:r>
            <a:r>
              <a:rPr lang="en-US" dirty="0" smtClean="0"/>
              <a:t>Part 4). Retrieved </a:t>
            </a:r>
            <a:r>
              <a:rPr lang="en-US" dirty="0"/>
              <a:t>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medium.com</a:t>
            </a:r>
            <a:endParaRPr lang="en-US" i="1" dirty="0"/>
          </a:p>
          <a:p>
            <a:r>
              <a:rPr lang="en-US" dirty="0" err="1" smtClean="0"/>
              <a:t>Dalal</a:t>
            </a:r>
            <a:r>
              <a:rPr lang="en-US" dirty="0" smtClean="0"/>
              <a:t>, N., &amp; </a:t>
            </a:r>
            <a:r>
              <a:rPr lang="en-US" dirty="0" err="1" smtClean="0"/>
              <a:t>Triggs</a:t>
            </a:r>
            <a:r>
              <a:rPr lang="en-US" dirty="0" smtClean="0"/>
              <a:t>, B. (2005). Histogram of Oriented Gradients for Human Detection.</a:t>
            </a:r>
            <a:r>
              <a:rPr lang="en-US" i="1" dirty="0" smtClean="0"/>
              <a:t> Thoth. </a:t>
            </a:r>
            <a:r>
              <a:rPr lang="en-US" dirty="0"/>
              <a:t>Retrieved from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lear.inrialpes.fr</a:t>
            </a:r>
            <a:endParaRPr lang="en-US" dirty="0" smtClean="0"/>
          </a:p>
          <a:p>
            <a:r>
              <a:rPr lang="en-US" dirty="0" err="1" smtClean="0"/>
              <a:t>Kazemi</a:t>
            </a:r>
            <a:r>
              <a:rPr lang="en-US" dirty="0" smtClean="0"/>
              <a:t>, V., &amp; Sullivan, J. </a:t>
            </a:r>
            <a:r>
              <a:rPr lang="en-US" dirty="0"/>
              <a:t>(2014). One Millisecond Face Alignment with an Ensemble of Regression </a:t>
            </a:r>
            <a:r>
              <a:rPr lang="en-US" dirty="0" smtClean="0"/>
              <a:t>Trees</a:t>
            </a:r>
            <a:r>
              <a:rPr lang="en-US" dirty="0"/>
              <a:t>. </a:t>
            </a:r>
            <a:r>
              <a:rPr lang="en-US" i="1" dirty="0"/>
              <a:t>KTH Royal Institute of Technology </a:t>
            </a:r>
            <a:r>
              <a:rPr lang="en-US" i="1" dirty="0" smtClean="0"/>
              <a:t>School of Computer Science and Communication. </a:t>
            </a:r>
            <a:r>
              <a:rPr lang="en-US" dirty="0" smtClean="0"/>
              <a:t>Retrieved </a:t>
            </a:r>
            <a:r>
              <a:rPr lang="en-US" dirty="0"/>
              <a:t>from </a:t>
            </a:r>
            <a:r>
              <a:rPr lang="en-US" dirty="0">
                <a:hlinkClick r:id="rId4"/>
              </a:rPr>
              <a:t>http://www.csc.kth.se</a:t>
            </a:r>
            <a:r>
              <a:rPr lang="en-US" dirty="0" smtClean="0">
                <a:hlinkClick r:id="rId4"/>
              </a:rPr>
              <a:t>/</a:t>
            </a:r>
            <a:endParaRPr lang="en-US" dirty="0"/>
          </a:p>
          <a:p>
            <a:r>
              <a:rPr lang="en-US" dirty="0" err="1" smtClean="0"/>
              <a:t>Schroff</a:t>
            </a:r>
            <a:r>
              <a:rPr lang="en-US" dirty="0" smtClean="0"/>
              <a:t>, F., </a:t>
            </a:r>
            <a:r>
              <a:rPr lang="en-US" dirty="0" err="1" smtClean="0"/>
              <a:t>Kalenichenko</a:t>
            </a:r>
            <a:r>
              <a:rPr lang="en-US" dirty="0" smtClean="0"/>
              <a:t>, D., &amp; </a:t>
            </a:r>
            <a:r>
              <a:rPr lang="en-US" dirty="0" err="1" smtClean="0"/>
              <a:t>Philbin</a:t>
            </a:r>
            <a:r>
              <a:rPr lang="en-US" dirty="0" smtClean="0"/>
              <a:t>, J. </a:t>
            </a:r>
            <a:r>
              <a:rPr lang="en-US" dirty="0"/>
              <a:t>(2015). </a:t>
            </a:r>
            <a:r>
              <a:rPr lang="en-US" dirty="0" err="1"/>
              <a:t>FaceNet</a:t>
            </a:r>
            <a:r>
              <a:rPr lang="en-US" dirty="0"/>
              <a:t>: A Unified Embedding for Face Recognition and </a:t>
            </a:r>
            <a:r>
              <a:rPr lang="en-US" dirty="0" smtClean="0"/>
              <a:t>Clustering</a:t>
            </a:r>
            <a:r>
              <a:rPr lang="en-US" dirty="0"/>
              <a:t>. </a:t>
            </a:r>
            <a:r>
              <a:rPr lang="en-US" i="1" dirty="0" smtClean="0"/>
              <a:t>The Computer Vision Foundation</a:t>
            </a:r>
            <a:r>
              <a:rPr lang="en-US" dirty="0" smtClean="0"/>
              <a:t>. Retrieved </a:t>
            </a:r>
            <a:r>
              <a:rPr lang="en-US" dirty="0"/>
              <a:t>from </a:t>
            </a:r>
            <a:r>
              <a:rPr lang="en-US" dirty="0">
                <a:hlinkClick r:id="rId5"/>
              </a:rPr>
              <a:t>http://www.cv-foundation.org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r>
              <a:rPr lang="en-US" dirty="0" smtClean="0"/>
              <a:t>Atlas of Human Malformation Syndromes in Diverse Populations (2016, Oct. 19). </a:t>
            </a:r>
            <a:r>
              <a:rPr lang="en-US" i="1" dirty="0" smtClean="0"/>
              <a:t>National Human Genome Research Institute. </a:t>
            </a:r>
            <a:r>
              <a:rPr lang="en-US" dirty="0"/>
              <a:t>Retrieved from </a:t>
            </a:r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research.nhgri.nih.gov</a:t>
            </a:r>
            <a:endParaRPr lang="en-US" dirty="0" smtClean="0"/>
          </a:p>
          <a:p>
            <a:r>
              <a:rPr lang="en-US" dirty="0" err="1" smtClean="0"/>
              <a:t>Kruszka</a:t>
            </a:r>
            <a:r>
              <a:rPr lang="en-US" dirty="0" smtClean="0"/>
              <a:t>, P., et. al. (2017). 22q11.2 Deletion Syndrome in Diverse Populations. </a:t>
            </a:r>
            <a:r>
              <a:rPr lang="en-US" i="1" dirty="0" smtClean="0"/>
              <a:t>American Journal of Medical Genetics.</a:t>
            </a:r>
          </a:p>
          <a:p>
            <a:r>
              <a:rPr lang="en-US" dirty="0" smtClean="0"/>
              <a:t>De Decker, R. (2016). Predicted </a:t>
            </a:r>
            <a:r>
              <a:rPr lang="en-US" dirty="0"/>
              <a:t>v. real prevalence of the 22q11.2 </a:t>
            </a:r>
            <a:r>
              <a:rPr lang="en-US" dirty="0" smtClean="0"/>
              <a:t>deletion syndrome </a:t>
            </a:r>
            <a:r>
              <a:rPr lang="en-US" dirty="0"/>
              <a:t>in children with congenital heart </a:t>
            </a:r>
            <a:r>
              <a:rPr lang="en-US" dirty="0" smtClean="0"/>
              <a:t>disease presenting </a:t>
            </a:r>
            <a:r>
              <a:rPr lang="en-US" dirty="0"/>
              <a:t>to Red Cross War Memorial </a:t>
            </a:r>
            <a:r>
              <a:rPr lang="en-US" dirty="0" smtClean="0"/>
              <a:t>Children’s Hospital</a:t>
            </a:r>
            <a:r>
              <a:rPr lang="en-US" dirty="0"/>
              <a:t>, South Africa: A prospective </a:t>
            </a:r>
            <a:r>
              <a:rPr lang="en-US" dirty="0" smtClean="0"/>
              <a:t>study. </a:t>
            </a:r>
            <a:r>
              <a:rPr lang="en-US" i="1" dirty="0" smtClean="0"/>
              <a:t>The New Millennium.</a:t>
            </a:r>
          </a:p>
          <a:p>
            <a:r>
              <a:rPr lang="en-US" dirty="0" smtClean="0"/>
              <a:t>Witten, I. H., &amp; Frank, E. (2005). </a:t>
            </a:r>
            <a:r>
              <a:rPr lang="en-US" i="1" dirty="0" smtClean="0"/>
              <a:t>Data Mining: Practical Machine Learning Tools and Techniques. </a:t>
            </a:r>
            <a:r>
              <a:rPr lang="en-US" dirty="0" smtClean="0"/>
              <a:t>San Francisco, CA: Elsevier.</a:t>
            </a:r>
            <a:endParaRPr lang="en-US" i="1" dirty="0" smtClean="0"/>
          </a:p>
          <a:p>
            <a:r>
              <a:rPr lang="en-US" dirty="0" smtClean="0"/>
              <a:t>Face Picture Databases Used:</a:t>
            </a:r>
          </a:p>
          <a:p>
            <a:pPr lvl="1"/>
            <a:r>
              <a:rPr lang="en-US" dirty="0" err="1" smtClean="0"/>
              <a:t>ColorFERET</a:t>
            </a:r>
            <a:r>
              <a:rPr lang="en-US" dirty="0" smtClean="0"/>
              <a:t> (Facial Recognition Technology)		</a:t>
            </a:r>
            <a:r>
              <a:rPr lang="en-US" dirty="0" smtClean="0">
                <a:hlinkClick r:id="rId7"/>
              </a:rPr>
              <a:t>https</a:t>
            </a:r>
            <a:r>
              <a:rPr lang="en-US" dirty="0">
                <a:hlinkClick r:id="rId7"/>
              </a:rPr>
              <a:t>://</a:t>
            </a:r>
            <a:r>
              <a:rPr lang="en-US" dirty="0" smtClean="0">
                <a:hlinkClick r:id="rId7"/>
              </a:rPr>
              <a:t>www.nist.gov/itl/iad/image-group/color-feret-database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LFW (Labeled Faces in the </a:t>
            </a:r>
            <a:r>
              <a:rPr lang="en-US" dirty="0"/>
              <a:t>Wild)		</a:t>
            </a:r>
            <a:r>
              <a:rPr lang="en-US" dirty="0">
                <a:hlinkClick r:id="rId8"/>
              </a:rPr>
              <a:t>http://vis-www.cs.umass.edu/lfw</a:t>
            </a:r>
            <a:r>
              <a:rPr lang="en-US" dirty="0" smtClean="0">
                <a:hlinkClick r:id="rId8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FDDB (Face Detection Dataset and </a:t>
            </a:r>
            <a:r>
              <a:rPr lang="en-US" dirty="0"/>
              <a:t>Benchmark)	</a:t>
            </a:r>
            <a:r>
              <a:rPr lang="en-US" dirty="0">
                <a:hlinkClick r:id="rId9"/>
              </a:rPr>
              <a:t>http://vis-www.cs.umass.edu/fddb</a:t>
            </a:r>
            <a:r>
              <a:rPr lang="en-US" dirty="0" smtClean="0">
                <a:hlinkClick r:id="rId9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/>
              <a:t>IMDb-Wiki Dataset			</a:t>
            </a:r>
            <a:r>
              <a:rPr lang="en-US" dirty="0" smtClean="0">
                <a:hlinkClick r:id="rId10"/>
              </a:rPr>
              <a:t>https</a:t>
            </a:r>
            <a:r>
              <a:rPr lang="en-US" dirty="0">
                <a:hlinkClick r:id="rId10"/>
              </a:rPr>
              <a:t>://data.vision.ee.ethz.ch/cvl/rrothe/imdb-wiki</a:t>
            </a:r>
            <a:r>
              <a:rPr lang="en-US" dirty="0" smtClean="0">
                <a:hlinkClick r:id="rId10"/>
              </a:rPr>
              <a:t>/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92471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30"/>
    </mc:Choice>
    <mc:Fallback xmlns="">
      <p:transition spd="slow" advTm="323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Disease Prediction Using Machine Learning and Face Recognition Methods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Narae </a:t>
            </a:r>
            <a:r>
              <a:rPr lang="en-US" dirty="0" smtClean="0"/>
              <a:t>Lee, Georgetown University</a:t>
            </a:r>
          </a:p>
          <a:p>
            <a:r>
              <a:rPr lang="en-US" dirty="0" smtClean="0"/>
              <a:t>Summer Intern at Greenwood Genetic Center</a:t>
            </a:r>
          </a:p>
          <a:p>
            <a:r>
              <a:rPr lang="en-US" dirty="0" smtClean="0"/>
              <a:t>Mentor: Dr. Chin-Fu Chen, Greenwood Genetic Center</a:t>
            </a:r>
          </a:p>
          <a:p>
            <a:r>
              <a:rPr lang="en-US" dirty="0" smtClean="0"/>
              <a:t>Summer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097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19"/>
    </mc:Choice>
    <mc:Fallback xmlns="">
      <p:transition spd="slow" advTm="12719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Facial Recognition: The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a genetic disease be diagnosed from a picture of a face?</a:t>
            </a:r>
          </a:p>
          <a:p>
            <a:r>
              <a:rPr lang="en-US" dirty="0" smtClean="0"/>
              <a:t>Traits: race, age level, gender, etc. </a:t>
            </a:r>
          </a:p>
          <a:p>
            <a:r>
              <a:rPr lang="en-US" dirty="0" smtClean="0"/>
              <a:t>Pretty easily distinguishable by humans (in most cases)</a:t>
            </a:r>
          </a:p>
          <a:p>
            <a:r>
              <a:rPr lang="en-US" dirty="0" smtClean="0"/>
              <a:t>Can a computer distinguish these traits?</a:t>
            </a:r>
          </a:p>
          <a:p>
            <a:pPr lvl="1"/>
            <a:r>
              <a:rPr lang="en-US" dirty="0" smtClean="0"/>
              <a:t>How accurately?</a:t>
            </a:r>
          </a:p>
          <a:p>
            <a:pPr lvl="1"/>
            <a:r>
              <a:rPr lang="en-US" dirty="0" smtClean="0"/>
              <a:t>How about less obvious traits?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resence of a genetic disease?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042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675"/>
    </mc:Choice>
    <mc:Fallback xmlns="">
      <p:transition spd="slow" advTm="137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Facial Recognition: </a:t>
            </a:r>
            <a:br>
              <a:rPr lang="en-US" dirty="0" smtClean="0"/>
            </a:br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988487" cy="4351338"/>
          </a:xfrm>
        </p:spPr>
        <p:txBody>
          <a:bodyPr/>
          <a:lstStyle/>
          <a:p>
            <a:r>
              <a:rPr lang="en-US" dirty="0" smtClean="0"/>
              <a:t>Step 1: Detecting Faces</a:t>
            </a:r>
          </a:p>
          <a:p>
            <a:pPr lvl="1"/>
            <a:r>
              <a:rPr lang="en-US" dirty="0" smtClean="0"/>
              <a:t>Brightness gradients</a:t>
            </a:r>
          </a:p>
          <a:p>
            <a:pPr lvl="1"/>
            <a:r>
              <a:rPr lang="en-US" dirty="0" smtClean="0"/>
              <a:t>Histogram of Oriented Gradients (HOG)</a:t>
            </a:r>
          </a:p>
          <a:p>
            <a:pPr lvl="2"/>
            <a:r>
              <a:rPr lang="en-US" dirty="0" smtClean="0"/>
              <a:t>Approach invented by N. </a:t>
            </a:r>
            <a:r>
              <a:rPr lang="en-US" dirty="0" err="1" smtClean="0"/>
              <a:t>Dalal</a:t>
            </a:r>
            <a:r>
              <a:rPr lang="en-US" dirty="0" smtClean="0"/>
              <a:t> and B. </a:t>
            </a:r>
            <a:r>
              <a:rPr lang="en-US" dirty="0" err="1" smtClean="0"/>
              <a:t>Triggs</a:t>
            </a:r>
            <a:r>
              <a:rPr lang="en-US" dirty="0" smtClean="0"/>
              <a:t>, 2005</a:t>
            </a:r>
          </a:p>
          <a:p>
            <a:pPr lvl="1"/>
            <a:r>
              <a:rPr lang="en-US" dirty="0" smtClean="0"/>
              <a:t>Find area most similar to generic face HOG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6812" r="66512" b="33792"/>
          <a:stretch/>
        </p:blipFill>
        <p:spPr>
          <a:xfrm>
            <a:off x="6957849" y="3764156"/>
            <a:ext cx="1654524" cy="17009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48830"/>
          <a:stretch/>
        </p:blipFill>
        <p:spPr>
          <a:xfrm>
            <a:off x="5976662" y="519507"/>
            <a:ext cx="2954222" cy="3244649"/>
          </a:xfrm>
          <a:prstGeom prst="rect">
            <a:avLst/>
          </a:prstGeom>
        </p:spPr>
      </p:pic>
      <p:sp>
        <p:nvSpPr>
          <p:cNvPr id="9" name="Bent Arrow 8"/>
          <p:cNvSpPr/>
          <p:nvPr/>
        </p:nvSpPr>
        <p:spPr>
          <a:xfrm rot="5400000">
            <a:off x="9060589" y="2490281"/>
            <a:ext cx="809296" cy="85268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32738" t="7659" b="11582"/>
          <a:stretch/>
        </p:blipFill>
        <p:spPr>
          <a:xfrm>
            <a:off x="8583773" y="3481534"/>
            <a:ext cx="3323203" cy="278104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5306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8985"/>
    </mc:Choice>
    <mc:Fallback xmlns="">
      <p:transition spd="slow" advTm="108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Facial Recognition: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5611368" cy="4351338"/>
          </a:xfrm>
        </p:spPr>
        <p:txBody>
          <a:bodyPr/>
          <a:lstStyle/>
          <a:p>
            <a:r>
              <a:rPr lang="en-US" dirty="0" smtClean="0"/>
              <a:t>Step 2: Encoding Faces</a:t>
            </a:r>
          </a:p>
          <a:p>
            <a:pPr lvl="1"/>
            <a:r>
              <a:rPr lang="en-US" dirty="0" smtClean="0"/>
              <a:t>Let the computer generate a 128 measurement encoding</a:t>
            </a:r>
          </a:p>
          <a:p>
            <a:pPr lvl="1"/>
            <a:r>
              <a:rPr lang="en-US" dirty="0" smtClean="0"/>
              <a:t>Arbitrary to humans</a:t>
            </a:r>
          </a:p>
          <a:p>
            <a:pPr lvl="1"/>
            <a:r>
              <a:rPr lang="en-US" dirty="0" smtClean="0"/>
              <a:t>Deep Convolutional Neural Network to tweak which 128 measurements are generated</a:t>
            </a:r>
          </a:p>
          <a:p>
            <a:pPr lvl="2"/>
            <a:r>
              <a:rPr lang="en-US" dirty="0" smtClean="0"/>
              <a:t>Approach developed by F. </a:t>
            </a:r>
            <a:r>
              <a:rPr lang="en-US" dirty="0" err="1" smtClean="0"/>
              <a:t>Schroff</a:t>
            </a:r>
            <a:r>
              <a:rPr lang="en-US" dirty="0" smtClean="0"/>
              <a:t>, D. </a:t>
            </a:r>
            <a:r>
              <a:rPr lang="en-US" dirty="0" err="1" smtClean="0"/>
              <a:t>Kalenichenko</a:t>
            </a:r>
            <a:r>
              <a:rPr lang="en-US" dirty="0" smtClean="0"/>
              <a:t>, J. </a:t>
            </a:r>
            <a:r>
              <a:rPr lang="en-US" dirty="0" err="1" smtClean="0"/>
              <a:t>Philbin</a:t>
            </a:r>
            <a:r>
              <a:rPr lang="en-US" dirty="0" smtClean="0"/>
              <a:t>, 2015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6875" t="-964" b="2047"/>
          <a:stretch/>
        </p:blipFill>
        <p:spPr>
          <a:xfrm>
            <a:off x="6449569" y="1910969"/>
            <a:ext cx="4633635" cy="362319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30290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010"/>
    </mc:Choice>
    <mc:Fallback xmlns="">
      <p:transition spd="slow" advTm="119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Facial Recognition: The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328144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Python library ‘</a:t>
            </a:r>
            <a:r>
              <a:rPr lang="en-US" dirty="0" err="1" smtClean="0"/>
              <a:t>face_recognition</a:t>
            </a:r>
            <a:r>
              <a:rPr lang="en-US" dirty="0" smtClean="0"/>
              <a:t>’ developed by A. </a:t>
            </a:r>
            <a:r>
              <a:rPr lang="en-US" dirty="0" err="1" smtClean="0"/>
              <a:t>Geitgey</a:t>
            </a:r>
            <a:r>
              <a:rPr lang="en-US" dirty="0" smtClean="0"/>
              <a:t> performs steps 1 and 2</a:t>
            </a:r>
          </a:p>
          <a:p>
            <a:r>
              <a:rPr lang="en-US" dirty="0" smtClean="0"/>
              <a:t>Step 3: Waikato Environment for Knowledge Analysis (WEKA) to train classifiers</a:t>
            </a:r>
          </a:p>
          <a:p>
            <a:pPr lvl="1"/>
            <a:r>
              <a:rPr lang="en-US" dirty="0" smtClean="0"/>
              <a:t>Accepts </a:t>
            </a:r>
            <a:r>
              <a:rPr lang="en-US" dirty="0"/>
              <a:t>.</a:t>
            </a:r>
            <a:r>
              <a:rPr lang="en-US" dirty="0" err="1"/>
              <a:t>arff</a:t>
            </a:r>
            <a:r>
              <a:rPr lang="en-US" dirty="0"/>
              <a:t> format</a:t>
            </a:r>
          </a:p>
          <a:p>
            <a:pPr lvl="1"/>
            <a:r>
              <a:rPr lang="en-US" dirty="0"/>
              <a:t>Traits: age, gender, race, disease, etc.</a:t>
            </a:r>
          </a:p>
          <a:p>
            <a:pPr lvl="1"/>
            <a:r>
              <a:rPr lang="en-US" dirty="0"/>
              <a:t>How do the encodings correlate with these traits?</a:t>
            </a:r>
          </a:p>
          <a:p>
            <a:pPr lvl="1"/>
            <a:r>
              <a:rPr lang="en-US" dirty="0"/>
              <a:t>After training, classifiers can predict traits from the encodings</a:t>
            </a:r>
          </a:p>
          <a:p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3189" t="3218" r="16996" b="3978"/>
          <a:stretch/>
        </p:blipFill>
        <p:spPr>
          <a:xfrm>
            <a:off x="7304314" y="1690688"/>
            <a:ext cx="4463143" cy="432201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49434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496"/>
    </mc:Choice>
    <mc:Fallback xmlns="">
      <p:transition spd="slow" advTm="94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Facial Recognition: The Process</a:t>
            </a:r>
            <a:endParaRPr lang="en-US" dirty="0"/>
          </a:p>
        </p:txBody>
      </p:sp>
      <p:grpSp>
        <p:nvGrpSpPr>
          <p:cNvPr id="44" name="Group 43"/>
          <p:cNvGrpSpPr/>
          <p:nvPr/>
        </p:nvGrpSpPr>
        <p:grpSpPr>
          <a:xfrm>
            <a:off x="1678922" y="1690688"/>
            <a:ext cx="3705950" cy="2460600"/>
            <a:chOff x="1678922" y="1690688"/>
            <a:chExt cx="3705950" cy="2460600"/>
          </a:xfrm>
        </p:grpSpPr>
        <p:grpSp>
          <p:nvGrpSpPr>
            <p:cNvPr id="40" name="Group 39"/>
            <p:cNvGrpSpPr/>
            <p:nvPr/>
          </p:nvGrpSpPr>
          <p:grpSpPr>
            <a:xfrm>
              <a:off x="1678922" y="1690688"/>
              <a:ext cx="1996548" cy="2460600"/>
              <a:chOff x="1678922" y="1371600"/>
              <a:chExt cx="1996548" cy="2460600"/>
            </a:xfrm>
          </p:grpSpPr>
          <p:sp>
            <p:nvSpPr>
              <p:cNvPr id="6" name="Freeform 5"/>
              <p:cNvSpPr/>
              <p:nvPr/>
            </p:nvSpPr>
            <p:spPr>
              <a:xfrm>
                <a:off x="1678922" y="1371600"/>
                <a:ext cx="1996548" cy="890115"/>
              </a:xfrm>
              <a:custGeom>
                <a:avLst/>
                <a:gdLst>
                  <a:gd name="connsiteX0" fmla="*/ 0 w 1501861"/>
                  <a:gd name="connsiteY0" fmla="*/ 0 h 600744"/>
                  <a:gd name="connsiteX1" fmla="*/ 1201489 w 1501861"/>
                  <a:gd name="connsiteY1" fmla="*/ 0 h 600744"/>
                  <a:gd name="connsiteX2" fmla="*/ 1501861 w 1501861"/>
                  <a:gd name="connsiteY2" fmla="*/ 300372 h 600744"/>
                  <a:gd name="connsiteX3" fmla="*/ 1201489 w 1501861"/>
                  <a:gd name="connsiteY3" fmla="*/ 600744 h 600744"/>
                  <a:gd name="connsiteX4" fmla="*/ 0 w 1501861"/>
                  <a:gd name="connsiteY4" fmla="*/ 600744 h 600744"/>
                  <a:gd name="connsiteX5" fmla="*/ 300372 w 1501861"/>
                  <a:gd name="connsiteY5" fmla="*/ 300372 h 600744"/>
                  <a:gd name="connsiteX6" fmla="*/ 0 w 1501861"/>
                  <a:gd name="connsiteY6" fmla="*/ 0 h 600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1861" h="600744">
                    <a:moveTo>
                      <a:pt x="0" y="0"/>
                    </a:moveTo>
                    <a:lnTo>
                      <a:pt x="1201489" y="0"/>
                    </a:lnTo>
                    <a:lnTo>
                      <a:pt x="1501861" y="300372"/>
                    </a:lnTo>
                    <a:lnTo>
                      <a:pt x="1201489" y="600744"/>
                    </a:lnTo>
                    <a:lnTo>
                      <a:pt x="0" y="600744"/>
                    </a:lnTo>
                    <a:lnTo>
                      <a:pt x="300372" y="30037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48378" tIns="16002" rIns="316374" bIns="16002" numCol="1" spcCol="1270" anchor="ctr" anchorCtr="0">
                <a:noAutofit/>
              </a:bodyPr>
              <a:lstStyle/>
              <a:p>
                <a:pPr lvl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 smtClean="0">
                    <a:solidFill>
                      <a:schemeClr val="tx1"/>
                    </a:solidFill>
                  </a:rPr>
                  <a:t>Search for Database</a:t>
                </a:r>
                <a:endParaRPr lang="en-US" sz="2000" kern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1678922" y="2361006"/>
                <a:ext cx="1597238" cy="1471194"/>
              </a:xfrm>
              <a:custGeom>
                <a:avLst/>
                <a:gdLst>
                  <a:gd name="connsiteX0" fmla="*/ 0 w 1201489"/>
                  <a:gd name="connsiteY0" fmla="*/ 0 h 1426306"/>
                  <a:gd name="connsiteX1" fmla="*/ 1201489 w 1201489"/>
                  <a:gd name="connsiteY1" fmla="*/ 0 h 1426306"/>
                  <a:gd name="connsiteX2" fmla="*/ 1201489 w 1201489"/>
                  <a:gd name="connsiteY2" fmla="*/ 1426306 h 1426306"/>
                  <a:gd name="connsiteX3" fmla="*/ 0 w 1201489"/>
                  <a:gd name="connsiteY3" fmla="*/ 1426306 h 1426306"/>
                  <a:gd name="connsiteX4" fmla="*/ 0 w 1201489"/>
                  <a:gd name="connsiteY4" fmla="*/ 0 h 1426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1489" h="1426306">
                    <a:moveTo>
                      <a:pt x="0" y="0"/>
                    </a:moveTo>
                    <a:lnTo>
                      <a:pt x="1201489" y="0"/>
                    </a:lnTo>
                    <a:lnTo>
                      <a:pt x="1201489" y="1426306"/>
                    </a:lnTo>
                    <a:lnTo>
                      <a:pt x="0" y="142630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t" anchorCtr="0">
                <a:noAutofit/>
              </a:bodyPr>
              <a:lstStyle/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Sufficient # of photos</a:t>
                </a:r>
                <a:endParaRPr lang="en-US" sz="1400" kern="1200" dirty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Unique subjects or duplicates?</a:t>
                </a:r>
                <a:endParaRPr lang="en-US" sz="1400" kern="1200" dirty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Useful metadata</a:t>
                </a:r>
                <a:endParaRPr lang="en-US" sz="1400" kern="1200" dirty="0"/>
              </a:p>
            </p:txBody>
          </p:sp>
        </p:grpSp>
        <p:grpSp>
          <p:nvGrpSpPr>
            <p:cNvPr id="39" name="Group 38"/>
            <p:cNvGrpSpPr/>
            <p:nvPr/>
          </p:nvGrpSpPr>
          <p:grpSpPr>
            <a:xfrm>
              <a:off x="3388324" y="1690688"/>
              <a:ext cx="1996548" cy="2460600"/>
              <a:chOff x="3388324" y="1371600"/>
              <a:chExt cx="1996548" cy="2460600"/>
            </a:xfrm>
          </p:grpSpPr>
          <p:sp>
            <p:nvSpPr>
              <p:cNvPr id="8" name="Freeform 7"/>
              <p:cNvSpPr/>
              <p:nvPr/>
            </p:nvSpPr>
            <p:spPr>
              <a:xfrm>
                <a:off x="3388324" y="1371600"/>
                <a:ext cx="1996548" cy="890115"/>
              </a:xfrm>
              <a:custGeom>
                <a:avLst/>
                <a:gdLst>
                  <a:gd name="connsiteX0" fmla="*/ 0 w 1501861"/>
                  <a:gd name="connsiteY0" fmla="*/ 0 h 600744"/>
                  <a:gd name="connsiteX1" fmla="*/ 1201489 w 1501861"/>
                  <a:gd name="connsiteY1" fmla="*/ 0 h 600744"/>
                  <a:gd name="connsiteX2" fmla="*/ 1501861 w 1501861"/>
                  <a:gd name="connsiteY2" fmla="*/ 300372 h 600744"/>
                  <a:gd name="connsiteX3" fmla="*/ 1201489 w 1501861"/>
                  <a:gd name="connsiteY3" fmla="*/ 600744 h 600744"/>
                  <a:gd name="connsiteX4" fmla="*/ 0 w 1501861"/>
                  <a:gd name="connsiteY4" fmla="*/ 600744 h 600744"/>
                  <a:gd name="connsiteX5" fmla="*/ 300372 w 1501861"/>
                  <a:gd name="connsiteY5" fmla="*/ 300372 h 600744"/>
                  <a:gd name="connsiteX6" fmla="*/ 0 w 1501861"/>
                  <a:gd name="connsiteY6" fmla="*/ 0 h 600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1861" h="600744">
                    <a:moveTo>
                      <a:pt x="0" y="0"/>
                    </a:moveTo>
                    <a:lnTo>
                      <a:pt x="1201489" y="0"/>
                    </a:lnTo>
                    <a:lnTo>
                      <a:pt x="1501861" y="300372"/>
                    </a:lnTo>
                    <a:lnTo>
                      <a:pt x="1201489" y="600744"/>
                    </a:lnTo>
                    <a:lnTo>
                      <a:pt x="0" y="600744"/>
                    </a:lnTo>
                    <a:lnTo>
                      <a:pt x="300372" y="30037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hueOff val="1485099"/>
                  <a:satOff val="-6853"/>
                  <a:lumOff val="252"/>
                  <a:alphaOff val="0"/>
                </a:schemeClr>
              </a:fillRef>
              <a:effectRef idx="2">
                <a:schemeClr val="accent4">
                  <a:hueOff val="1485099"/>
                  <a:satOff val="-6853"/>
                  <a:lumOff val="252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48378" tIns="16002" rIns="316374" bIns="16002" numCol="1" spcCol="1270" anchor="ctr" anchorCtr="0">
                <a:noAutofit/>
              </a:bodyPr>
              <a:lstStyle/>
              <a:p>
                <a:pPr lvl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 smtClean="0">
                    <a:solidFill>
                      <a:schemeClr val="tx1"/>
                    </a:solidFill>
                  </a:rPr>
                  <a:t>Familiarize with DB</a:t>
                </a:r>
                <a:endParaRPr lang="en-US" sz="2000" kern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" name="Freeform 8"/>
              <p:cNvSpPr/>
              <p:nvPr/>
            </p:nvSpPr>
            <p:spPr>
              <a:xfrm>
                <a:off x="3388324" y="2361006"/>
                <a:ext cx="1597238" cy="1471194"/>
              </a:xfrm>
              <a:custGeom>
                <a:avLst/>
                <a:gdLst>
                  <a:gd name="connsiteX0" fmla="*/ 0 w 1201489"/>
                  <a:gd name="connsiteY0" fmla="*/ 0 h 1426306"/>
                  <a:gd name="connsiteX1" fmla="*/ 1201489 w 1201489"/>
                  <a:gd name="connsiteY1" fmla="*/ 0 h 1426306"/>
                  <a:gd name="connsiteX2" fmla="*/ 1201489 w 1201489"/>
                  <a:gd name="connsiteY2" fmla="*/ 1426306 h 1426306"/>
                  <a:gd name="connsiteX3" fmla="*/ 0 w 1201489"/>
                  <a:gd name="connsiteY3" fmla="*/ 1426306 h 1426306"/>
                  <a:gd name="connsiteX4" fmla="*/ 0 w 1201489"/>
                  <a:gd name="connsiteY4" fmla="*/ 0 h 1426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1489" h="1426306">
                    <a:moveTo>
                      <a:pt x="0" y="0"/>
                    </a:moveTo>
                    <a:lnTo>
                      <a:pt x="1201489" y="0"/>
                    </a:lnTo>
                    <a:lnTo>
                      <a:pt x="1201489" y="1426306"/>
                    </a:lnTo>
                    <a:lnTo>
                      <a:pt x="0" y="142630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t" anchorCtr="0">
                <a:noAutofit/>
              </a:bodyPr>
              <a:lstStyle/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Organization of information</a:t>
                </a:r>
                <a:endParaRPr lang="en-US" sz="1400" kern="1200" dirty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Location of metadata</a:t>
                </a:r>
                <a:endParaRPr lang="en-US" sz="1400" kern="1200" dirty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File paths of picture files</a:t>
                </a:r>
                <a:endParaRPr lang="en-US" sz="1400" kern="1200" dirty="0"/>
              </a:p>
            </p:txBody>
          </p:sp>
        </p:grpSp>
      </p:grpSp>
      <p:grpSp>
        <p:nvGrpSpPr>
          <p:cNvPr id="45" name="Group 44"/>
          <p:cNvGrpSpPr/>
          <p:nvPr/>
        </p:nvGrpSpPr>
        <p:grpSpPr>
          <a:xfrm>
            <a:off x="5097726" y="1690688"/>
            <a:ext cx="5415352" cy="2460600"/>
            <a:chOff x="5097726" y="1690688"/>
            <a:chExt cx="5415352" cy="2460600"/>
          </a:xfrm>
        </p:grpSpPr>
        <p:grpSp>
          <p:nvGrpSpPr>
            <p:cNvPr id="38" name="Group 37"/>
            <p:cNvGrpSpPr/>
            <p:nvPr/>
          </p:nvGrpSpPr>
          <p:grpSpPr>
            <a:xfrm>
              <a:off x="5097726" y="1690688"/>
              <a:ext cx="1996548" cy="2460600"/>
              <a:chOff x="5097726" y="1371600"/>
              <a:chExt cx="1996548" cy="2460600"/>
            </a:xfrm>
          </p:grpSpPr>
          <p:sp>
            <p:nvSpPr>
              <p:cNvPr id="10" name="Freeform 9"/>
              <p:cNvSpPr/>
              <p:nvPr/>
            </p:nvSpPr>
            <p:spPr>
              <a:xfrm>
                <a:off x="5097726" y="1371600"/>
                <a:ext cx="1996548" cy="890115"/>
              </a:xfrm>
              <a:custGeom>
                <a:avLst/>
                <a:gdLst>
                  <a:gd name="connsiteX0" fmla="*/ 0 w 1501861"/>
                  <a:gd name="connsiteY0" fmla="*/ 0 h 600744"/>
                  <a:gd name="connsiteX1" fmla="*/ 1201489 w 1501861"/>
                  <a:gd name="connsiteY1" fmla="*/ 0 h 600744"/>
                  <a:gd name="connsiteX2" fmla="*/ 1501861 w 1501861"/>
                  <a:gd name="connsiteY2" fmla="*/ 300372 h 600744"/>
                  <a:gd name="connsiteX3" fmla="*/ 1201489 w 1501861"/>
                  <a:gd name="connsiteY3" fmla="*/ 600744 h 600744"/>
                  <a:gd name="connsiteX4" fmla="*/ 0 w 1501861"/>
                  <a:gd name="connsiteY4" fmla="*/ 600744 h 600744"/>
                  <a:gd name="connsiteX5" fmla="*/ 300372 w 1501861"/>
                  <a:gd name="connsiteY5" fmla="*/ 300372 h 600744"/>
                  <a:gd name="connsiteX6" fmla="*/ 0 w 1501861"/>
                  <a:gd name="connsiteY6" fmla="*/ 0 h 600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1861" h="600744">
                    <a:moveTo>
                      <a:pt x="0" y="0"/>
                    </a:moveTo>
                    <a:lnTo>
                      <a:pt x="1201489" y="0"/>
                    </a:lnTo>
                    <a:lnTo>
                      <a:pt x="1501861" y="300372"/>
                    </a:lnTo>
                    <a:lnTo>
                      <a:pt x="1201489" y="600744"/>
                    </a:lnTo>
                    <a:lnTo>
                      <a:pt x="0" y="600744"/>
                    </a:lnTo>
                    <a:lnTo>
                      <a:pt x="300372" y="30037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hueOff val="2970198"/>
                  <a:satOff val="-13705"/>
                  <a:lumOff val="504"/>
                  <a:alphaOff val="0"/>
                </a:schemeClr>
              </a:fillRef>
              <a:effectRef idx="2">
                <a:schemeClr val="accent4">
                  <a:hueOff val="2970198"/>
                  <a:satOff val="-13705"/>
                  <a:lumOff val="504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48378" tIns="16002" rIns="316374" bIns="16002" numCol="1" spcCol="1270" anchor="ctr" anchorCtr="0">
                <a:noAutofit/>
              </a:bodyPr>
              <a:lstStyle/>
              <a:p>
                <a:pPr lvl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 smtClean="0">
                    <a:solidFill>
                      <a:schemeClr val="tx1"/>
                    </a:solidFill>
                  </a:rPr>
                  <a:t>Collect Info</a:t>
                </a:r>
                <a:r>
                  <a:rPr lang="en-US" sz="2000" kern="1200" baseline="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2000" kern="1200" dirty="0" smtClean="0">
                    <a:solidFill>
                      <a:schemeClr val="tx1"/>
                    </a:solidFill>
                  </a:rPr>
                  <a:t>from DB</a:t>
                </a:r>
                <a:endParaRPr lang="en-US" sz="2000" kern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Freeform 10"/>
              <p:cNvSpPr/>
              <p:nvPr/>
            </p:nvSpPr>
            <p:spPr>
              <a:xfrm>
                <a:off x="5097726" y="2361006"/>
                <a:ext cx="1597238" cy="1471194"/>
              </a:xfrm>
              <a:custGeom>
                <a:avLst/>
                <a:gdLst>
                  <a:gd name="connsiteX0" fmla="*/ 0 w 1201489"/>
                  <a:gd name="connsiteY0" fmla="*/ 0 h 1426306"/>
                  <a:gd name="connsiteX1" fmla="*/ 1201489 w 1201489"/>
                  <a:gd name="connsiteY1" fmla="*/ 0 h 1426306"/>
                  <a:gd name="connsiteX2" fmla="*/ 1201489 w 1201489"/>
                  <a:gd name="connsiteY2" fmla="*/ 1426306 h 1426306"/>
                  <a:gd name="connsiteX3" fmla="*/ 0 w 1201489"/>
                  <a:gd name="connsiteY3" fmla="*/ 1426306 h 1426306"/>
                  <a:gd name="connsiteX4" fmla="*/ 0 w 1201489"/>
                  <a:gd name="connsiteY4" fmla="*/ 0 h 1426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1489" h="1426306">
                    <a:moveTo>
                      <a:pt x="0" y="0"/>
                    </a:moveTo>
                    <a:lnTo>
                      <a:pt x="1201489" y="0"/>
                    </a:lnTo>
                    <a:lnTo>
                      <a:pt x="1201489" y="1426306"/>
                    </a:lnTo>
                    <a:lnTo>
                      <a:pt x="0" y="142630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t" anchorCtr="0">
                <a:noAutofit/>
              </a:bodyPr>
              <a:lstStyle/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Using Python, for each subject:</a:t>
                </a:r>
                <a:endParaRPr lang="en-US" sz="1400" kern="1200" dirty="0"/>
              </a:p>
              <a:p>
                <a:pPr marL="228600" lvl="2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Isolate metadata</a:t>
                </a:r>
                <a:endParaRPr lang="en-US" sz="1400" kern="1200" dirty="0"/>
              </a:p>
              <a:p>
                <a:pPr marL="228600" lvl="2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Open picture files</a:t>
                </a:r>
                <a:endParaRPr lang="en-US" sz="1400" kern="1200" dirty="0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6807128" y="1690688"/>
              <a:ext cx="1996548" cy="2460600"/>
              <a:chOff x="6807128" y="1371600"/>
              <a:chExt cx="1996548" cy="2460600"/>
            </a:xfrm>
          </p:grpSpPr>
          <p:sp>
            <p:nvSpPr>
              <p:cNvPr id="12" name="Freeform 11"/>
              <p:cNvSpPr/>
              <p:nvPr/>
            </p:nvSpPr>
            <p:spPr>
              <a:xfrm>
                <a:off x="6807128" y="1371600"/>
                <a:ext cx="1996548" cy="890115"/>
              </a:xfrm>
              <a:custGeom>
                <a:avLst/>
                <a:gdLst>
                  <a:gd name="connsiteX0" fmla="*/ 0 w 1501861"/>
                  <a:gd name="connsiteY0" fmla="*/ 0 h 600744"/>
                  <a:gd name="connsiteX1" fmla="*/ 1201489 w 1501861"/>
                  <a:gd name="connsiteY1" fmla="*/ 0 h 600744"/>
                  <a:gd name="connsiteX2" fmla="*/ 1501861 w 1501861"/>
                  <a:gd name="connsiteY2" fmla="*/ 300372 h 600744"/>
                  <a:gd name="connsiteX3" fmla="*/ 1201489 w 1501861"/>
                  <a:gd name="connsiteY3" fmla="*/ 600744 h 600744"/>
                  <a:gd name="connsiteX4" fmla="*/ 0 w 1501861"/>
                  <a:gd name="connsiteY4" fmla="*/ 600744 h 600744"/>
                  <a:gd name="connsiteX5" fmla="*/ 300372 w 1501861"/>
                  <a:gd name="connsiteY5" fmla="*/ 300372 h 600744"/>
                  <a:gd name="connsiteX6" fmla="*/ 0 w 1501861"/>
                  <a:gd name="connsiteY6" fmla="*/ 0 h 600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1861" h="600744">
                    <a:moveTo>
                      <a:pt x="0" y="0"/>
                    </a:moveTo>
                    <a:lnTo>
                      <a:pt x="1201489" y="0"/>
                    </a:lnTo>
                    <a:lnTo>
                      <a:pt x="1501861" y="300372"/>
                    </a:lnTo>
                    <a:lnTo>
                      <a:pt x="1201489" y="600744"/>
                    </a:lnTo>
                    <a:lnTo>
                      <a:pt x="0" y="600744"/>
                    </a:lnTo>
                    <a:lnTo>
                      <a:pt x="300372" y="30037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hueOff val="4455297"/>
                  <a:satOff val="-20558"/>
                  <a:lumOff val="756"/>
                  <a:alphaOff val="0"/>
                </a:schemeClr>
              </a:fillRef>
              <a:effectRef idx="2">
                <a:schemeClr val="accent4">
                  <a:hueOff val="4455297"/>
                  <a:satOff val="-20558"/>
                  <a:lumOff val="756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48378" tIns="16002" rIns="316374" bIns="16002" numCol="1" spcCol="1270" anchor="ctr" anchorCtr="0">
                <a:noAutofit/>
              </a:bodyPr>
              <a:lstStyle/>
              <a:p>
                <a:pPr lvl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 smtClean="0">
                    <a:solidFill>
                      <a:schemeClr val="tx1"/>
                    </a:solidFill>
                  </a:rPr>
                  <a:t>Extract 128 Number Encodings</a:t>
                </a:r>
                <a:endParaRPr lang="en-US" sz="2000" kern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Freeform 12"/>
              <p:cNvSpPr/>
              <p:nvPr/>
            </p:nvSpPr>
            <p:spPr>
              <a:xfrm>
                <a:off x="6807128" y="2361006"/>
                <a:ext cx="1597238" cy="1471194"/>
              </a:xfrm>
              <a:custGeom>
                <a:avLst/>
                <a:gdLst>
                  <a:gd name="connsiteX0" fmla="*/ 0 w 1201489"/>
                  <a:gd name="connsiteY0" fmla="*/ 0 h 1426306"/>
                  <a:gd name="connsiteX1" fmla="*/ 1201489 w 1201489"/>
                  <a:gd name="connsiteY1" fmla="*/ 0 h 1426306"/>
                  <a:gd name="connsiteX2" fmla="*/ 1201489 w 1201489"/>
                  <a:gd name="connsiteY2" fmla="*/ 1426306 h 1426306"/>
                  <a:gd name="connsiteX3" fmla="*/ 0 w 1201489"/>
                  <a:gd name="connsiteY3" fmla="*/ 1426306 h 1426306"/>
                  <a:gd name="connsiteX4" fmla="*/ 0 w 1201489"/>
                  <a:gd name="connsiteY4" fmla="*/ 0 h 1426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1489" h="1426306">
                    <a:moveTo>
                      <a:pt x="0" y="0"/>
                    </a:moveTo>
                    <a:lnTo>
                      <a:pt x="1201489" y="0"/>
                    </a:lnTo>
                    <a:lnTo>
                      <a:pt x="1201489" y="1426306"/>
                    </a:lnTo>
                    <a:lnTo>
                      <a:pt x="0" y="142630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t" anchorCtr="0">
                <a:noAutofit/>
              </a:bodyPr>
              <a:lstStyle/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err="1" smtClean="0"/>
                  <a:t>face_recognition</a:t>
                </a:r>
                <a:r>
                  <a:rPr lang="en-US" sz="1400" kern="1200" dirty="0" smtClean="0"/>
                  <a:t> Python library</a:t>
                </a:r>
                <a:endParaRPr lang="en-US" sz="1400" kern="1200" dirty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For each picture file, extract array of 128 numbers</a:t>
                </a:r>
              </a:p>
            </p:txBody>
          </p:sp>
        </p:grpSp>
        <p:grpSp>
          <p:nvGrpSpPr>
            <p:cNvPr id="36" name="Group 35"/>
            <p:cNvGrpSpPr/>
            <p:nvPr/>
          </p:nvGrpSpPr>
          <p:grpSpPr>
            <a:xfrm>
              <a:off x="8516530" y="1690688"/>
              <a:ext cx="1996548" cy="2460600"/>
              <a:chOff x="8516530" y="1371600"/>
              <a:chExt cx="1996548" cy="2460600"/>
            </a:xfrm>
          </p:grpSpPr>
          <p:sp>
            <p:nvSpPr>
              <p:cNvPr id="14" name="Freeform 13"/>
              <p:cNvSpPr/>
              <p:nvPr/>
            </p:nvSpPr>
            <p:spPr>
              <a:xfrm>
                <a:off x="8516530" y="1371600"/>
                <a:ext cx="1996548" cy="890115"/>
              </a:xfrm>
              <a:custGeom>
                <a:avLst/>
                <a:gdLst>
                  <a:gd name="connsiteX0" fmla="*/ 0 w 1501861"/>
                  <a:gd name="connsiteY0" fmla="*/ 0 h 600744"/>
                  <a:gd name="connsiteX1" fmla="*/ 1201489 w 1501861"/>
                  <a:gd name="connsiteY1" fmla="*/ 0 h 600744"/>
                  <a:gd name="connsiteX2" fmla="*/ 1501861 w 1501861"/>
                  <a:gd name="connsiteY2" fmla="*/ 300372 h 600744"/>
                  <a:gd name="connsiteX3" fmla="*/ 1201489 w 1501861"/>
                  <a:gd name="connsiteY3" fmla="*/ 600744 h 600744"/>
                  <a:gd name="connsiteX4" fmla="*/ 0 w 1501861"/>
                  <a:gd name="connsiteY4" fmla="*/ 600744 h 600744"/>
                  <a:gd name="connsiteX5" fmla="*/ 300372 w 1501861"/>
                  <a:gd name="connsiteY5" fmla="*/ 300372 h 600744"/>
                  <a:gd name="connsiteX6" fmla="*/ 0 w 1501861"/>
                  <a:gd name="connsiteY6" fmla="*/ 0 h 600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1861" h="600744">
                    <a:moveTo>
                      <a:pt x="0" y="0"/>
                    </a:moveTo>
                    <a:lnTo>
                      <a:pt x="1201489" y="0"/>
                    </a:lnTo>
                    <a:lnTo>
                      <a:pt x="1501861" y="300372"/>
                    </a:lnTo>
                    <a:lnTo>
                      <a:pt x="1201489" y="600744"/>
                    </a:lnTo>
                    <a:lnTo>
                      <a:pt x="0" y="600744"/>
                    </a:lnTo>
                    <a:lnTo>
                      <a:pt x="300372" y="30037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hueOff val="5940396"/>
                  <a:satOff val="-27410"/>
                  <a:lumOff val="1009"/>
                  <a:alphaOff val="0"/>
                </a:schemeClr>
              </a:fillRef>
              <a:effectRef idx="2">
                <a:schemeClr val="accent4">
                  <a:hueOff val="5940396"/>
                  <a:satOff val="-27410"/>
                  <a:lumOff val="1009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48378" tIns="16002" rIns="316374" bIns="16002" numCol="1" spcCol="1270" anchor="ctr" anchorCtr="0">
                <a:noAutofit/>
              </a:bodyPr>
              <a:lstStyle/>
              <a:p>
                <a:pPr lvl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 smtClean="0">
                    <a:solidFill>
                      <a:schemeClr val="tx1"/>
                    </a:solidFill>
                  </a:rPr>
                  <a:t>Compile Relevant</a:t>
                </a:r>
                <a:r>
                  <a:rPr lang="en-US" sz="2000" kern="1200" baseline="0" dirty="0" smtClean="0">
                    <a:solidFill>
                      <a:schemeClr val="tx1"/>
                    </a:solidFill>
                  </a:rPr>
                  <a:t> Information</a:t>
                </a:r>
                <a:endParaRPr lang="en-US" sz="2000" kern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Freeform 14"/>
              <p:cNvSpPr/>
              <p:nvPr/>
            </p:nvSpPr>
            <p:spPr>
              <a:xfrm>
                <a:off x="8516530" y="2361006"/>
                <a:ext cx="1597238" cy="1471194"/>
              </a:xfrm>
              <a:custGeom>
                <a:avLst/>
                <a:gdLst>
                  <a:gd name="connsiteX0" fmla="*/ 0 w 1201489"/>
                  <a:gd name="connsiteY0" fmla="*/ 0 h 1426306"/>
                  <a:gd name="connsiteX1" fmla="*/ 1201489 w 1201489"/>
                  <a:gd name="connsiteY1" fmla="*/ 0 h 1426306"/>
                  <a:gd name="connsiteX2" fmla="*/ 1201489 w 1201489"/>
                  <a:gd name="connsiteY2" fmla="*/ 1426306 h 1426306"/>
                  <a:gd name="connsiteX3" fmla="*/ 0 w 1201489"/>
                  <a:gd name="connsiteY3" fmla="*/ 1426306 h 1426306"/>
                  <a:gd name="connsiteX4" fmla="*/ 0 w 1201489"/>
                  <a:gd name="connsiteY4" fmla="*/ 0 h 1426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1489" h="1426306">
                    <a:moveTo>
                      <a:pt x="0" y="0"/>
                    </a:moveTo>
                    <a:lnTo>
                      <a:pt x="1201489" y="0"/>
                    </a:lnTo>
                    <a:lnTo>
                      <a:pt x="1201489" y="1426306"/>
                    </a:lnTo>
                    <a:lnTo>
                      <a:pt x="0" y="142630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t" anchorCtr="0">
                <a:noAutofit/>
              </a:bodyPr>
              <a:lstStyle/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baseline="0" dirty="0" smtClean="0"/>
                  <a:t>Combine encoding data, race/age/ID etc. metadata</a:t>
                </a:r>
                <a:endParaRPr lang="en-US" sz="1400" kern="1200" dirty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baseline="0" dirty="0" smtClean="0"/>
                  <a:t>Comma-separated values format (.csv)</a:t>
                </a: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3390696" y="3953859"/>
            <a:ext cx="5415352" cy="2460600"/>
            <a:chOff x="3358797" y="3832200"/>
            <a:chExt cx="5415352" cy="2460600"/>
          </a:xfrm>
        </p:grpSpPr>
        <p:grpSp>
          <p:nvGrpSpPr>
            <p:cNvPr id="35" name="Group 34"/>
            <p:cNvGrpSpPr/>
            <p:nvPr/>
          </p:nvGrpSpPr>
          <p:grpSpPr>
            <a:xfrm>
              <a:off x="3358797" y="3832200"/>
              <a:ext cx="1996548" cy="2460600"/>
              <a:chOff x="3358797" y="3832200"/>
              <a:chExt cx="1996548" cy="2460600"/>
            </a:xfrm>
          </p:grpSpPr>
          <p:sp>
            <p:nvSpPr>
              <p:cNvPr id="16" name="Freeform 15"/>
              <p:cNvSpPr/>
              <p:nvPr/>
            </p:nvSpPr>
            <p:spPr>
              <a:xfrm>
                <a:off x="3358797" y="3832200"/>
                <a:ext cx="1996548" cy="890115"/>
              </a:xfrm>
              <a:custGeom>
                <a:avLst/>
                <a:gdLst>
                  <a:gd name="connsiteX0" fmla="*/ 0 w 1501861"/>
                  <a:gd name="connsiteY0" fmla="*/ 0 h 600744"/>
                  <a:gd name="connsiteX1" fmla="*/ 1201489 w 1501861"/>
                  <a:gd name="connsiteY1" fmla="*/ 0 h 600744"/>
                  <a:gd name="connsiteX2" fmla="*/ 1501861 w 1501861"/>
                  <a:gd name="connsiteY2" fmla="*/ 300372 h 600744"/>
                  <a:gd name="connsiteX3" fmla="*/ 1201489 w 1501861"/>
                  <a:gd name="connsiteY3" fmla="*/ 600744 h 600744"/>
                  <a:gd name="connsiteX4" fmla="*/ 0 w 1501861"/>
                  <a:gd name="connsiteY4" fmla="*/ 600744 h 600744"/>
                  <a:gd name="connsiteX5" fmla="*/ 300372 w 1501861"/>
                  <a:gd name="connsiteY5" fmla="*/ 300372 h 600744"/>
                  <a:gd name="connsiteX6" fmla="*/ 0 w 1501861"/>
                  <a:gd name="connsiteY6" fmla="*/ 0 h 600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1861" h="600744">
                    <a:moveTo>
                      <a:pt x="0" y="0"/>
                    </a:moveTo>
                    <a:lnTo>
                      <a:pt x="1201489" y="0"/>
                    </a:lnTo>
                    <a:lnTo>
                      <a:pt x="1501861" y="300372"/>
                    </a:lnTo>
                    <a:lnTo>
                      <a:pt x="1201489" y="600744"/>
                    </a:lnTo>
                    <a:lnTo>
                      <a:pt x="0" y="600744"/>
                    </a:lnTo>
                    <a:lnTo>
                      <a:pt x="300372" y="30037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hueOff val="7425494"/>
                  <a:satOff val="-34263"/>
                  <a:lumOff val="1261"/>
                  <a:alphaOff val="0"/>
                </a:schemeClr>
              </a:fillRef>
              <a:effectRef idx="2">
                <a:schemeClr val="accent4">
                  <a:hueOff val="7425494"/>
                  <a:satOff val="-34263"/>
                  <a:lumOff val="1261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48378" tIns="16002" rIns="316374" bIns="16002" numCol="1" spcCol="1270" anchor="ctr" anchorCtr="0">
                <a:noAutofit/>
              </a:bodyPr>
              <a:lstStyle/>
              <a:p>
                <a:pPr lvl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baseline="0" dirty="0" smtClean="0">
                    <a:solidFill>
                      <a:schemeClr val="tx1"/>
                    </a:solidFill>
                  </a:rPr>
                  <a:t>Transform into .</a:t>
                </a:r>
                <a:r>
                  <a:rPr lang="en-US" sz="2000" kern="1200" baseline="0" dirty="0" err="1" smtClean="0">
                    <a:solidFill>
                      <a:schemeClr val="tx1"/>
                    </a:solidFill>
                  </a:rPr>
                  <a:t>arff</a:t>
                </a:r>
                <a:r>
                  <a:rPr lang="en-US" sz="2000" kern="1200" baseline="0" dirty="0" smtClean="0">
                    <a:solidFill>
                      <a:schemeClr val="tx1"/>
                    </a:solidFill>
                  </a:rPr>
                  <a:t> file</a:t>
                </a:r>
                <a:endParaRPr lang="en-US" sz="2000" kern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Freeform 16"/>
              <p:cNvSpPr/>
              <p:nvPr/>
            </p:nvSpPr>
            <p:spPr>
              <a:xfrm>
                <a:off x="3358797" y="4821606"/>
                <a:ext cx="1597238" cy="1471194"/>
              </a:xfrm>
              <a:custGeom>
                <a:avLst/>
                <a:gdLst>
                  <a:gd name="connsiteX0" fmla="*/ 0 w 1201489"/>
                  <a:gd name="connsiteY0" fmla="*/ 0 h 1426306"/>
                  <a:gd name="connsiteX1" fmla="*/ 1201489 w 1201489"/>
                  <a:gd name="connsiteY1" fmla="*/ 0 h 1426306"/>
                  <a:gd name="connsiteX2" fmla="*/ 1201489 w 1201489"/>
                  <a:gd name="connsiteY2" fmla="*/ 1426306 h 1426306"/>
                  <a:gd name="connsiteX3" fmla="*/ 0 w 1201489"/>
                  <a:gd name="connsiteY3" fmla="*/ 1426306 h 1426306"/>
                  <a:gd name="connsiteX4" fmla="*/ 0 w 1201489"/>
                  <a:gd name="connsiteY4" fmla="*/ 0 h 1426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1489" h="1426306">
                    <a:moveTo>
                      <a:pt x="0" y="0"/>
                    </a:moveTo>
                    <a:lnTo>
                      <a:pt x="1201489" y="0"/>
                    </a:lnTo>
                    <a:lnTo>
                      <a:pt x="1201489" y="1426306"/>
                    </a:lnTo>
                    <a:lnTo>
                      <a:pt x="0" y="142630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t" anchorCtr="0">
                <a:noAutofit/>
              </a:bodyPr>
              <a:lstStyle/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baseline="0" dirty="0" smtClean="0"/>
                  <a:t>Discard irrelevant columns</a:t>
                </a:r>
                <a:endParaRPr lang="en-US" sz="1400" kern="1200" dirty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baseline="0" smtClean="0"/>
                  <a:t>Insert headers</a:t>
                </a:r>
                <a:endParaRPr lang="en-US" sz="1400" kern="1200" baseline="0" dirty="0" smtClean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baseline="0" smtClean="0"/>
                  <a:t>Convert between file types as necessary</a:t>
                </a:r>
                <a:endParaRPr lang="en-US" sz="1400" kern="1200" baseline="0" dirty="0" smtClean="0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5068199" y="3832200"/>
              <a:ext cx="1996548" cy="2460600"/>
              <a:chOff x="5068199" y="3832200"/>
              <a:chExt cx="1996548" cy="2460600"/>
            </a:xfrm>
          </p:grpSpPr>
          <p:sp>
            <p:nvSpPr>
              <p:cNvPr id="18" name="Freeform 17"/>
              <p:cNvSpPr/>
              <p:nvPr/>
            </p:nvSpPr>
            <p:spPr>
              <a:xfrm>
                <a:off x="5068199" y="3832200"/>
                <a:ext cx="1996548" cy="890115"/>
              </a:xfrm>
              <a:custGeom>
                <a:avLst/>
                <a:gdLst>
                  <a:gd name="connsiteX0" fmla="*/ 0 w 1501861"/>
                  <a:gd name="connsiteY0" fmla="*/ 0 h 600744"/>
                  <a:gd name="connsiteX1" fmla="*/ 1201489 w 1501861"/>
                  <a:gd name="connsiteY1" fmla="*/ 0 h 600744"/>
                  <a:gd name="connsiteX2" fmla="*/ 1501861 w 1501861"/>
                  <a:gd name="connsiteY2" fmla="*/ 300372 h 600744"/>
                  <a:gd name="connsiteX3" fmla="*/ 1201489 w 1501861"/>
                  <a:gd name="connsiteY3" fmla="*/ 600744 h 600744"/>
                  <a:gd name="connsiteX4" fmla="*/ 0 w 1501861"/>
                  <a:gd name="connsiteY4" fmla="*/ 600744 h 600744"/>
                  <a:gd name="connsiteX5" fmla="*/ 300372 w 1501861"/>
                  <a:gd name="connsiteY5" fmla="*/ 300372 h 600744"/>
                  <a:gd name="connsiteX6" fmla="*/ 0 w 1501861"/>
                  <a:gd name="connsiteY6" fmla="*/ 0 h 600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1861" h="600744">
                    <a:moveTo>
                      <a:pt x="0" y="0"/>
                    </a:moveTo>
                    <a:lnTo>
                      <a:pt x="1201489" y="0"/>
                    </a:lnTo>
                    <a:lnTo>
                      <a:pt x="1501861" y="300372"/>
                    </a:lnTo>
                    <a:lnTo>
                      <a:pt x="1201489" y="600744"/>
                    </a:lnTo>
                    <a:lnTo>
                      <a:pt x="0" y="600744"/>
                    </a:lnTo>
                    <a:lnTo>
                      <a:pt x="300372" y="30037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hueOff val="8910593"/>
                  <a:satOff val="-41115"/>
                  <a:lumOff val="1513"/>
                  <a:alphaOff val="0"/>
                </a:schemeClr>
              </a:fillRef>
              <a:effectRef idx="2">
                <a:schemeClr val="accent4">
                  <a:hueOff val="8910593"/>
                  <a:satOff val="-41115"/>
                  <a:lumOff val="1513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48378" tIns="16002" rIns="316374" bIns="16002" numCol="1" spcCol="1270" anchor="ctr" anchorCtr="0">
                <a:noAutofit/>
              </a:bodyPr>
              <a:lstStyle/>
              <a:p>
                <a:pPr lvl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baseline="0" dirty="0" smtClean="0">
                    <a:solidFill>
                      <a:schemeClr val="tx1"/>
                    </a:solidFill>
                  </a:rPr>
                  <a:t>Analyze using WEKA</a:t>
                </a:r>
                <a:endParaRPr lang="en-US" sz="2000" kern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Freeform 18"/>
              <p:cNvSpPr/>
              <p:nvPr/>
            </p:nvSpPr>
            <p:spPr>
              <a:xfrm>
                <a:off x="5068199" y="4821606"/>
                <a:ext cx="1597238" cy="1471194"/>
              </a:xfrm>
              <a:custGeom>
                <a:avLst/>
                <a:gdLst>
                  <a:gd name="connsiteX0" fmla="*/ 0 w 1201489"/>
                  <a:gd name="connsiteY0" fmla="*/ 0 h 1426306"/>
                  <a:gd name="connsiteX1" fmla="*/ 1201489 w 1201489"/>
                  <a:gd name="connsiteY1" fmla="*/ 0 h 1426306"/>
                  <a:gd name="connsiteX2" fmla="*/ 1201489 w 1201489"/>
                  <a:gd name="connsiteY2" fmla="*/ 1426306 h 1426306"/>
                  <a:gd name="connsiteX3" fmla="*/ 0 w 1201489"/>
                  <a:gd name="connsiteY3" fmla="*/ 1426306 h 1426306"/>
                  <a:gd name="connsiteX4" fmla="*/ 0 w 1201489"/>
                  <a:gd name="connsiteY4" fmla="*/ 0 h 1426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1489" h="1426306">
                    <a:moveTo>
                      <a:pt x="0" y="0"/>
                    </a:moveTo>
                    <a:lnTo>
                      <a:pt x="1201489" y="0"/>
                    </a:lnTo>
                    <a:lnTo>
                      <a:pt x="1201489" y="1426306"/>
                    </a:lnTo>
                    <a:lnTo>
                      <a:pt x="0" y="142630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t" anchorCtr="0">
                <a:noAutofit/>
              </a:bodyPr>
              <a:lstStyle/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baseline="0" dirty="0" smtClean="0"/>
                  <a:t>Try various classifier methods</a:t>
                </a:r>
                <a:endParaRPr lang="en-US" sz="1400" kern="1200" dirty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Clustering</a:t>
                </a:r>
                <a:endParaRPr lang="en-US" sz="1400" kern="1200" dirty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Attribute Selection</a:t>
                </a:r>
                <a:endParaRPr lang="en-US" sz="1400" kern="1200" dirty="0"/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6777601" y="3832200"/>
              <a:ext cx="1996548" cy="2460600"/>
              <a:chOff x="6777601" y="3832200"/>
              <a:chExt cx="1996548" cy="2460600"/>
            </a:xfrm>
          </p:grpSpPr>
          <p:sp>
            <p:nvSpPr>
              <p:cNvPr id="20" name="Freeform 19"/>
              <p:cNvSpPr/>
              <p:nvPr/>
            </p:nvSpPr>
            <p:spPr>
              <a:xfrm>
                <a:off x="6777601" y="3832200"/>
                <a:ext cx="1996548" cy="890115"/>
              </a:xfrm>
              <a:custGeom>
                <a:avLst/>
                <a:gdLst>
                  <a:gd name="connsiteX0" fmla="*/ 0 w 1501861"/>
                  <a:gd name="connsiteY0" fmla="*/ 0 h 600744"/>
                  <a:gd name="connsiteX1" fmla="*/ 1201489 w 1501861"/>
                  <a:gd name="connsiteY1" fmla="*/ 0 h 600744"/>
                  <a:gd name="connsiteX2" fmla="*/ 1501861 w 1501861"/>
                  <a:gd name="connsiteY2" fmla="*/ 300372 h 600744"/>
                  <a:gd name="connsiteX3" fmla="*/ 1201489 w 1501861"/>
                  <a:gd name="connsiteY3" fmla="*/ 600744 h 600744"/>
                  <a:gd name="connsiteX4" fmla="*/ 0 w 1501861"/>
                  <a:gd name="connsiteY4" fmla="*/ 600744 h 600744"/>
                  <a:gd name="connsiteX5" fmla="*/ 300372 w 1501861"/>
                  <a:gd name="connsiteY5" fmla="*/ 300372 h 600744"/>
                  <a:gd name="connsiteX6" fmla="*/ 0 w 1501861"/>
                  <a:gd name="connsiteY6" fmla="*/ 0 h 6007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501861" h="600744">
                    <a:moveTo>
                      <a:pt x="0" y="0"/>
                    </a:moveTo>
                    <a:lnTo>
                      <a:pt x="1201489" y="0"/>
                    </a:lnTo>
                    <a:lnTo>
                      <a:pt x="1501861" y="300372"/>
                    </a:lnTo>
                    <a:lnTo>
                      <a:pt x="1201489" y="600744"/>
                    </a:lnTo>
                    <a:lnTo>
                      <a:pt x="0" y="600744"/>
                    </a:lnTo>
                    <a:lnTo>
                      <a:pt x="300372" y="300372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4">
                  <a:hueOff val="10395692"/>
                  <a:satOff val="-47968"/>
                  <a:lumOff val="1765"/>
                  <a:alphaOff val="0"/>
                </a:schemeClr>
              </a:fillRef>
              <a:effectRef idx="2">
                <a:schemeClr val="accent4">
                  <a:hueOff val="10395692"/>
                  <a:satOff val="-47968"/>
                  <a:lumOff val="1765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48378" tIns="16002" rIns="316374" bIns="16002" numCol="1" spcCol="1270" anchor="ctr" anchorCtr="0">
                <a:noAutofit/>
              </a:bodyPr>
              <a:lstStyle/>
              <a:p>
                <a:pPr lvl="0" algn="ctr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 smtClean="0">
                    <a:solidFill>
                      <a:schemeClr val="tx1"/>
                    </a:solidFill>
                  </a:rPr>
                  <a:t>Compare results</a:t>
                </a:r>
                <a:endParaRPr lang="en-US" sz="2000" kern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6777601" y="4821606"/>
                <a:ext cx="1597238" cy="1471194"/>
              </a:xfrm>
              <a:custGeom>
                <a:avLst/>
                <a:gdLst>
                  <a:gd name="connsiteX0" fmla="*/ 0 w 1201489"/>
                  <a:gd name="connsiteY0" fmla="*/ 0 h 1426306"/>
                  <a:gd name="connsiteX1" fmla="*/ 1201489 w 1201489"/>
                  <a:gd name="connsiteY1" fmla="*/ 0 h 1426306"/>
                  <a:gd name="connsiteX2" fmla="*/ 1201489 w 1201489"/>
                  <a:gd name="connsiteY2" fmla="*/ 1426306 h 1426306"/>
                  <a:gd name="connsiteX3" fmla="*/ 0 w 1201489"/>
                  <a:gd name="connsiteY3" fmla="*/ 1426306 h 1426306"/>
                  <a:gd name="connsiteX4" fmla="*/ 0 w 1201489"/>
                  <a:gd name="connsiteY4" fmla="*/ 0 h 1426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1489" h="1426306">
                    <a:moveTo>
                      <a:pt x="0" y="0"/>
                    </a:moveTo>
                    <a:lnTo>
                      <a:pt x="1201489" y="0"/>
                    </a:lnTo>
                    <a:lnTo>
                      <a:pt x="1201489" y="1426306"/>
                    </a:lnTo>
                    <a:lnTo>
                      <a:pt x="0" y="1426306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0" tIns="0" rIns="0" bIns="0" numCol="1" spcCol="1270" anchor="t" anchorCtr="0">
                <a:noAutofit/>
              </a:bodyPr>
              <a:lstStyle/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Which methods performed better?</a:t>
                </a:r>
                <a:endParaRPr lang="en-US" sz="1400" kern="1200" dirty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Which age groups? races?</a:t>
                </a:r>
                <a:endParaRPr lang="en-US" sz="1400" kern="1200" dirty="0"/>
              </a:p>
              <a:p>
                <a:pPr marL="114300" lvl="1" indent="-114300" algn="l" defTabSz="5334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r>
                  <a:rPr lang="en-US" sz="1400" kern="1200" dirty="0" smtClean="0"/>
                  <a:t>Why?</a:t>
                </a:r>
                <a:endParaRPr lang="en-US" sz="1400" kern="1200" dirty="0"/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7860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765"/>
    </mc:Choice>
    <mc:Fallback xmlns="">
      <p:transition spd="slow" advTm="174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Disease Prediction (Intro)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Disease studied: 22q11.2 Deletion Syndrome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028" y="3252203"/>
            <a:ext cx="5635763" cy="3059697"/>
          </a:xfrm>
          <a:prstGeom prst="rect">
            <a:avLst/>
          </a:prstGeom>
        </p:spPr>
      </p:pic>
      <p:sp>
        <p:nvSpPr>
          <p:cNvPr id="7" name="Content Placeholder 5"/>
          <p:cNvSpPr txBox="1">
            <a:spLocks/>
          </p:cNvSpPr>
          <p:nvPr/>
        </p:nvSpPr>
        <p:spPr>
          <a:xfrm>
            <a:off x="838199" y="2384359"/>
            <a:ext cx="55408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Genetic malformation</a:t>
            </a:r>
          </a:p>
          <a:p>
            <a:r>
              <a:rPr lang="en-US" dirty="0" smtClean="0"/>
              <a:t>Affects facial structure, eyes, nose, mouth, but also multiple organs</a:t>
            </a:r>
          </a:p>
          <a:p>
            <a:r>
              <a:rPr lang="en-US" dirty="0" smtClean="0"/>
              <a:t>The earlier it is caught, the better</a:t>
            </a:r>
          </a:p>
          <a:p>
            <a:r>
              <a:rPr lang="en-US" dirty="0" smtClean="0"/>
              <a:t>Can our machine learning scheme predict whether a baby or child has this disease just from a picture?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053" y="584791"/>
            <a:ext cx="3732826" cy="233597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2971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300"/>
    </mc:Choice>
    <mc:Fallback xmlns="">
      <p:transition spd="slow" advTm="5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Disease Prediction (Methods)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683623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~150 pictures of people with 22qDS</a:t>
            </a:r>
          </a:p>
          <a:p>
            <a:r>
              <a:rPr lang="en-US" dirty="0" smtClean="0"/>
              <a:t>Pictures from the other databases as the control group—no disease</a:t>
            </a:r>
          </a:p>
          <a:p>
            <a:pPr lvl="1"/>
            <a:r>
              <a:rPr lang="en-US" dirty="0" smtClean="0"/>
              <a:t>Separate into “bins” by race and age</a:t>
            </a:r>
          </a:p>
          <a:p>
            <a:pPr lvl="1"/>
            <a:r>
              <a:rPr lang="en-US" dirty="0" smtClean="0"/>
              <a:t>Age bins:</a:t>
            </a:r>
          </a:p>
          <a:p>
            <a:pPr lvl="2"/>
            <a:r>
              <a:rPr lang="en-US" dirty="0" smtClean="0"/>
              <a:t>Baby/toddler: 0-3 years</a:t>
            </a:r>
          </a:p>
          <a:p>
            <a:pPr lvl="2"/>
            <a:r>
              <a:rPr lang="en-US" dirty="0" smtClean="0"/>
              <a:t>Child: 4-12 years</a:t>
            </a:r>
          </a:p>
          <a:p>
            <a:pPr lvl="2"/>
            <a:r>
              <a:rPr lang="en-US" dirty="0" smtClean="0"/>
              <a:t>Teen/adult: 13 years and up</a:t>
            </a:r>
          </a:p>
          <a:p>
            <a:pPr lvl="1"/>
            <a:r>
              <a:rPr lang="en-US" dirty="0" smtClean="0"/>
              <a:t>Race bins:</a:t>
            </a:r>
          </a:p>
          <a:p>
            <a:pPr lvl="2"/>
            <a:r>
              <a:rPr lang="en-US" dirty="0" smtClean="0"/>
              <a:t>Black/African-American</a:t>
            </a:r>
          </a:p>
          <a:p>
            <a:pPr lvl="2"/>
            <a:r>
              <a:rPr lang="en-US" dirty="0" smtClean="0"/>
              <a:t>Asian</a:t>
            </a:r>
          </a:p>
          <a:p>
            <a:pPr lvl="2"/>
            <a:r>
              <a:rPr lang="en-US" dirty="0" smtClean="0"/>
              <a:t>Latino</a:t>
            </a:r>
          </a:p>
          <a:p>
            <a:pPr lvl="1"/>
            <a:r>
              <a:rPr lang="en-US" dirty="0" smtClean="0"/>
              <a:t>All combined:</a:t>
            </a:r>
          </a:p>
          <a:p>
            <a:pPr lvl="2"/>
            <a:r>
              <a:rPr lang="en-US" dirty="0" smtClean="0"/>
              <a:t>All ages and races included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6400" t="7301" r="6400" b="41111"/>
          <a:stretch/>
        </p:blipFill>
        <p:spPr>
          <a:xfrm>
            <a:off x="7859486" y="1377496"/>
            <a:ext cx="2815602" cy="30300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0122" y="4521203"/>
            <a:ext cx="3720480" cy="14309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002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665"/>
    </mc:Choice>
    <mc:Fallback xmlns="">
      <p:transition spd="slow" advTm="68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Disease Prediction (Methods)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573024" y="1690688"/>
            <a:ext cx="5076662" cy="4486275"/>
          </a:xfrm>
        </p:spPr>
        <p:txBody>
          <a:bodyPr>
            <a:normAutofit/>
          </a:bodyPr>
          <a:lstStyle/>
          <a:p>
            <a:pPr lvl="1"/>
            <a:r>
              <a:rPr lang="en-US" dirty="0" smtClean="0"/>
              <a:t>Support Vector Machine (SVM)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5982898" y="1699705"/>
            <a:ext cx="5834743" cy="4351339"/>
          </a:xfrm>
        </p:spPr>
        <p:txBody>
          <a:bodyPr>
            <a:normAutofit/>
          </a:bodyPr>
          <a:lstStyle/>
          <a:p>
            <a:pPr lvl="1"/>
            <a:r>
              <a:rPr lang="en-US" dirty="0" smtClean="0"/>
              <a:t>Multilayer </a:t>
            </a:r>
            <a:r>
              <a:rPr lang="en-US" dirty="0"/>
              <a:t>Perceptron (neural network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202" y="2158760"/>
            <a:ext cx="4011386" cy="312438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913202" y="5431121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By </a:t>
            </a:r>
            <a:r>
              <a:rPr lang="en-US" sz="1200" dirty="0" err="1"/>
              <a:t>Alisneaky</a:t>
            </a:r>
            <a:r>
              <a:rPr lang="en-US" sz="1200" dirty="0"/>
              <a:t>, </a:t>
            </a:r>
            <a:r>
              <a:rPr lang="en-US" sz="1200" dirty="0" err="1"/>
              <a:t>svg</a:t>
            </a:r>
            <a:r>
              <a:rPr lang="en-US" sz="1200" dirty="0"/>
              <a:t> version by </a:t>
            </a:r>
            <a:r>
              <a:rPr lang="en-US" sz="1200" dirty="0" err="1"/>
              <a:t>User:Zirguezi</a:t>
            </a:r>
            <a:r>
              <a:rPr lang="en-US" sz="1200" dirty="0"/>
              <a:t> - Own work, CC BY-SA 4.0, https://</a:t>
            </a:r>
            <a:r>
              <a:rPr lang="en-US" sz="1200" dirty="0" err="1"/>
              <a:t>commons.wikimedia.org</a:t>
            </a:r>
            <a:r>
              <a:rPr lang="en-US" sz="1200" dirty="0"/>
              <a:t>/w/</a:t>
            </a:r>
            <a:r>
              <a:rPr lang="en-US" sz="1200" dirty="0" err="1"/>
              <a:t>index.php?curid</a:t>
            </a:r>
            <a:r>
              <a:rPr lang="en-US" sz="1200" dirty="0"/>
              <a:t>=47868867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06572"/>
            <a:ext cx="5373949" cy="242875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7141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153"/>
    </mc:Choice>
    <mc:Fallback xmlns="">
      <p:transition spd="slow" advTm="881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9" grpId="0" build="p"/>
      <p:bldP spid="1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4|40.1|6.7|36.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8|61|81.7|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|25.1|44.2|19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2|21.5|34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21.9|0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36.9|30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45.9|68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21.4|10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2.9|30.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2|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4.6|78.7|54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29799</TotalTime>
  <Words>801</Words>
  <Application>Microsoft Macintosh PowerPoint</Application>
  <PresentationFormat>Widescreen</PresentationFormat>
  <Paragraphs>186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Disease Prediction Using Machine Learning and Face Recognition Methods</vt:lpstr>
      <vt:lpstr>Facial Recognition: The Question</vt:lpstr>
      <vt:lpstr>Facial Recognition:  Introduction</vt:lpstr>
      <vt:lpstr>Facial Recognition: Introduction</vt:lpstr>
      <vt:lpstr>Facial Recognition: The Process</vt:lpstr>
      <vt:lpstr>Facial Recognition: The Process</vt:lpstr>
      <vt:lpstr>Disease Prediction (Intro)</vt:lpstr>
      <vt:lpstr>Disease Prediction (Methods)</vt:lpstr>
      <vt:lpstr>Disease Prediction (Methods)</vt:lpstr>
      <vt:lpstr>Disease Prediction (Results)</vt:lpstr>
      <vt:lpstr>Disease Prediction (Results)</vt:lpstr>
      <vt:lpstr>Conclusion and Future Directions</vt:lpstr>
      <vt:lpstr>Acknowledgements</vt:lpstr>
      <vt:lpstr>References</vt:lpstr>
      <vt:lpstr>Disease Prediction Using Machine Learning and Face Recognition Methods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Learning, Face Recognition, and Disease Prediction</dc:title>
  <dc:creator>Narae Lee</dc:creator>
  <cp:lastModifiedBy>Narae Lee</cp:lastModifiedBy>
  <cp:revision>117</cp:revision>
  <dcterms:created xsi:type="dcterms:W3CDTF">2017-07-25T19:30:58Z</dcterms:created>
  <dcterms:modified xsi:type="dcterms:W3CDTF">2018-05-25T14:44:01Z</dcterms:modified>
</cp:coreProperties>
</file>

<file path=docProps/thumbnail.jpeg>
</file>